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347" r:id="rId5"/>
    <p:sldId id="337" r:id="rId6"/>
    <p:sldId id="349" r:id="rId7"/>
    <p:sldId id="339" r:id="rId8"/>
    <p:sldId id="340" r:id="rId9"/>
    <p:sldId id="341" r:id="rId10"/>
    <p:sldId id="343" r:id="rId11"/>
    <p:sldId id="350" r:id="rId12"/>
    <p:sldId id="345" r:id="rId13"/>
    <p:sldId id="346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B61640-33A1-4E28-A529-E121A075231C}" v="91" dt="2025-05-12T16:58:47.2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1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3F8A4F-CBFC-4152-A653-66DECFF6053E}" type="doc">
      <dgm:prSet loTypeId="urn:microsoft.com/office/officeart/2008/layout/LinedLis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7871054-4386-4BFE-9C8B-3FC9A4EBF4E1}">
      <dgm:prSet custT="1"/>
      <dgm:spPr/>
      <dgm:t>
        <a:bodyPr/>
        <a:lstStyle/>
        <a:p>
          <a:r>
            <a:rPr lang="it-IT" sz="2400" dirty="0"/>
            <a:t>Maggiore diffusione dei </a:t>
          </a:r>
          <a:r>
            <a:rPr lang="it-IT" sz="2400" b="1" dirty="0"/>
            <a:t>Costi Standard</a:t>
          </a:r>
          <a:endParaRPr lang="en-US" sz="2400" dirty="0"/>
        </a:p>
      </dgm:t>
    </dgm:pt>
    <dgm:pt modelId="{273626BD-8564-4C5E-80C2-CE326E9E1275}" type="parTrans" cxnId="{BEE80222-DA9D-411E-AA5F-C8700543E77E}">
      <dgm:prSet/>
      <dgm:spPr/>
      <dgm:t>
        <a:bodyPr/>
        <a:lstStyle/>
        <a:p>
          <a:endParaRPr lang="en-US" sz="3200"/>
        </a:p>
      </dgm:t>
    </dgm:pt>
    <dgm:pt modelId="{02015169-D9AC-4A86-ACD2-8C19452757E9}" type="sibTrans" cxnId="{BEE80222-DA9D-411E-AA5F-C8700543E77E}">
      <dgm:prSet/>
      <dgm:spPr/>
      <dgm:t>
        <a:bodyPr/>
        <a:lstStyle/>
        <a:p>
          <a:endParaRPr lang="en-US" sz="2400"/>
        </a:p>
      </dgm:t>
    </dgm:pt>
    <dgm:pt modelId="{FDD323AC-F626-40F2-9210-091405589E9A}">
      <dgm:prSet custT="1"/>
      <dgm:spPr/>
      <dgm:t>
        <a:bodyPr/>
        <a:lstStyle/>
        <a:p>
          <a:r>
            <a:rPr lang="it-IT" sz="2400" b="1" dirty="0"/>
            <a:t>Formazione</a:t>
          </a:r>
          <a:r>
            <a:rPr lang="it-IT" sz="2400" dirty="0"/>
            <a:t> mirata agli operatori e ai beneficiari (spese ammissibili, indicatori…)</a:t>
          </a:r>
          <a:endParaRPr lang="en-US" sz="2400" dirty="0"/>
        </a:p>
      </dgm:t>
    </dgm:pt>
    <dgm:pt modelId="{B06E94BC-6577-4937-8293-9D5A16CA9CC3}" type="parTrans" cxnId="{BE22D5B4-2CBB-4374-8DA6-0ACDAFC9B752}">
      <dgm:prSet/>
      <dgm:spPr/>
      <dgm:t>
        <a:bodyPr/>
        <a:lstStyle/>
        <a:p>
          <a:endParaRPr lang="en-US" sz="3200"/>
        </a:p>
      </dgm:t>
    </dgm:pt>
    <dgm:pt modelId="{EFC75956-0E28-4739-AEC6-CC1C86183403}" type="sibTrans" cxnId="{BE22D5B4-2CBB-4374-8DA6-0ACDAFC9B752}">
      <dgm:prSet/>
      <dgm:spPr/>
      <dgm:t>
        <a:bodyPr/>
        <a:lstStyle/>
        <a:p>
          <a:endParaRPr lang="en-US" sz="2400"/>
        </a:p>
      </dgm:t>
    </dgm:pt>
    <dgm:pt modelId="{A456DC74-964A-4E37-84EC-D9E7F41C82CE}">
      <dgm:prSet custT="1"/>
      <dgm:spPr/>
      <dgm:t>
        <a:bodyPr/>
        <a:lstStyle/>
        <a:p>
          <a:r>
            <a:rPr lang="it-IT" sz="2400" b="1" dirty="0"/>
            <a:t>Modelli standard </a:t>
          </a:r>
          <a:r>
            <a:rPr lang="it-IT" sz="2400" dirty="0"/>
            <a:t>per rendicontazione, Vademecum e Linee guida</a:t>
          </a:r>
          <a:endParaRPr lang="en-US" sz="2400" dirty="0"/>
        </a:p>
      </dgm:t>
    </dgm:pt>
    <dgm:pt modelId="{64FABEFA-F1C4-45D4-B4DB-705C9DCDE05B}" type="parTrans" cxnId="{BF603F89-3ECB-4031-8439-203113D402C3}">
      <dgm:prSet/>
      <dgm:spPr/>
      <dgm:t>
        <a:bodyPr/>
        <a:lstStyle/>
        <a:p>
          <a:endParaRPr lang="en-US" sz="3200"/>
        </a:p>
      </dgm:t>
    </dgm:pt>
    <dgm:pt modelId="{3AB18414-2E48-4383-BBA5-D96C88C7A1A1}" type="sibTrans" cxnId="{BF603F89-3ECB-4031-8439-203113D402C3}">
      <dgm:prSet/>
      <dgm:spPr/>
      <dgm:t>
        <a:bodyPr/>
        <a:lstStyle/>
        <a:p>
          <a:endParaRPr lang="en-US" sz="2400"/>
        </a:p>
      </dgm:t>
    </dgm:pt>
    <dgm:pt modelId="{3E7F26EC-E597-4EE0-A693-8F1D42BA01C5}">
      <dgm:prSet custT="1"/>
      <dgm:spPr/>
      <dgm:t>
        <a:bodyPr/>
        <a:lstStyle/>
        <a:p>
          <a:r>
            <a:rPr lang="it-IT" sz="2400" b="1" dirty="0"/>
            <a:t>Monitoraggio</a:t>
          </a:r>
          <a:r>
            <a:rPr lang="it-IT" sz="2400" dirty="0"/>
            <a:t> </a:t>
          </a:r>
          <a:r>
            <a:rPr lang="it-IT" sz="2400" b="1" dirty="0"/>
            <a:t>attività</a:t>
          </a:r>
          <a:r>
            <a:rPr lang="it-IT" sz="2400" dirty="0"/>
            <a:t> (sistemi di warning sul S.I., misure correttive in itinere…)</a:t>
          </a:r>
          <a:endParaRPr lang="en-US" sz="2400" dirty="0"/>
        </a:p>
      </dgm:t>
    </dgm:pt>
    <dgm:pt modelId="{F5C3C678-8556-432F-B1E6-5F9A79D17574}" type="parTrans" cxnId="{B1655D7D-64D4-468F-8988-63AE0BB07BA6}">
      <dgm:prSet/>
      <dgm:spPr/>
      <dgm:t>
        <a:bodyPr/>
        <a:lstStyle/>
        <a:p>
          <a:endParaRPr lang="en-US" sz="3200"/>
        </a:p>
      </dgm:t>
    </dgm:pt>
    <dgm:pt modelId="{4C26B935-7953-4269-BCB8-F578BF313F58}" type="sibTrans" cxnId="{B1655D7D-64D4-468F-8988-63AE0BB07BA6}">
      <dgm:prSet/>
      <dgm:spPr/>
      <dgm:t>
        <a:bodyPr/>
        <a:lstStyle/>
        <a:p>
          <a:endParaRPr lang="en-US" sz="2400"/>
        </a:p>
      </dgm:t>
    </dgm:pt>
    <dgm:pt modelId="{C05C21FE-CB29-4484-9E0B-62F796F4AB48}">
      <dgm:prSet custT="1"/>
      <dgm:spPr/>
      <dgm:t>
        <a:bodyPr/>
        <a:lstStyle/>
        <a:p>
          <a:r>
            <a:rPr lang="it-IT" sz="2400" b="1" dirty="0"/>
            <a:t>E-mail</a:t>
          </a:r>
          <a:r>
            <a:rPr lang="it-IT" sz="2400" dirty="0"/>
            <a:t> dedicate ai BF e pubblicazione di </a:t>
          </a:r>
          <a:r>
            <a:rPr lang="it-IT" sz="2400" b="1" dirty="0"/>
            <a:t>FAQ</a:t>
          </a:r>
          <a:r>
            <a:rPr lang="it-IT" sz="2400" dirty="0"/>
            <a:t> aggiornate</a:t>
          </a:r>
          <a:endParaRPr lang="en-US" sz="2400" dirty="0"/>
        </a:p>
      </dgm:t>
    </dgm:pt>
    <dgm:pt modelId="{700E5FA3-D20B-4677-B585-04B72C9FE55F}" type="parTrans" cxnId="{596446AC-9E40-4333-98C8-7472B4F42957}">
      <dgm:prSet/>
      <dgm:spPr/>
      <dgm:t>
        <a:bodyPr/>
        <a:lstStyle/>
        <a:p>
          <a:endParaRPr lang="en-US" sz="3200"/>
        </a:p>
      </dgm:t>
    </dgm:pt>
    <dgm:pt modelId="{5ED8D530-B7BC-413F-915C-8AD2F4074C73}" type="sibTrans" cxnId="{596446AC-9E40-4333-98C8-7472B4F42957}">
      <dgm:prSet/>
      <dgm:spPr/>
      <dgm:t>
        <a:bodyPr/>
        <a:lstStyle/>
        <a:p>
          <a:endParaRPr lang="en-US" sz="2400"/>
        </a:p>
      </dgm:t>
    </dgm:pt>
    <dgm:pt modelId="{68AA0602-3010-446F-9A44-446B3516FEC4}">
      <dgm:prSet custT="1"/>
      <dgm:spPr/>
      <dgm:t>
        <a:bodyPr/>
        <a:lstStyle/>
        <a:p>
          <a:r>
            <a:rPr lang="it-IT" sz="2400" dirty="0"/>
            <a:t>Check list di </a:t>
          </a:r>
          <a:r>
            <a:rPr lang="it-IT" sz="2400" b="1" dirty="0"/>
            <a:t>autocontrollo</a:t>
          </a:r>
          <a:r>
            <a:rPr lang="it-IT" sz="2400" dirty="0"/>
            <a:t> dei  BF</a:t>
          </a:r>
          <a:endParaRPr lang="en-US" sz="2400" dirty="0"/>
        </a:p>
      </dgm:t>
    </dgm:pt>
    <dgm:pt modelId="{2C684D64-486D-4C92-A64F-5E2C2DDC1826}" type="parTrans" cxnId="{506E5FBA-48A4-43E7-ABFD-3389F3DBE5EC}">
      <dgm:prSet/>
      <dgm:spPr/>
      <dgm:t>
        <a:bodyPr/>
        <a:lstStyle/>
        <a:p>
          <a:endParaRPr lang="en-US" sz="3200"/>
        </a:p>
      </dgm:t>
    </dgm:pt>
    <dgm:pt modelId="{7ADA5D3E-9BE1-4F08-A3A1-7AEDA7355D0A}" type="sibTrans" cxnId="{506E5FBA-48A4-43E7-ABFD-3389F3DBE5EC}">
      <dgm:prSet/>
      <dgm:spPr/>
      <dgm:t>
        <a:bodyPr/>
        <a:lstStyle/>
        <a:p>
          <a:endParaRPr lang="en-US" sz="2400"/>
        </a:p>
      </dgm:t>
    </dgm:pt>
    <dgm:pt modelId="{94D86087-6848-400F-9562-0FC9C297B5B2}">
      <dgm:prSet custT="1"/>
      <dgm:spPr/>
      <dgm:t>
        <a:bodyPr/>
        <a:lstStyle/>
        <a:p>
          <a:r>
            <a:rPr lang="it-IT" sz="2400" b="1" dirty="0"/>
            <a:t>Analisi dei rischi </a:t>
          </a:r>
          <a:r>
            <a:rPr lang="it-IT" sz="2400" dirty="0"/>
            <a:t>(ex-ante e in itinere)</a:t>
          </a:r>
          <a:endParaRPr lang="en-US" sz="2400" dirty="0"/>
        </a:p>
      </dgm:t>
    </dgm:pt>
    <dgm:pt modelId="{6ED98835-692D-476D-B6E6-6628E64F2F9A}" type="parTrans" cxnId="{2B38F978-99F1-4AC8-8662-43A4C133742A}">
      <dgm:prSet/>
      <dgm:spPr/>
      <dgm:t>
        <a:bodyPr/>
        <a:lstStyle/>
        <a:p>
          <a:endParaRPr lang="en-US" sz="3200"/>
        </a:p>
      </dgm:t>
    </dgm:pt>
    <dgm:pt modelId="{ADA44568-266A-44F3-80FA-BA911DABE8CB}" type="sibTrans" cxnId="{2B38F978-99F1-4AC8-8662-43A4C133742A}">
      <dgm:prSet/>
      <dgm:spPr/>
      <dgm:t>
        <a:bodyPr/>
        <a:lstStyle/>
        <a:p>
          <a:endParaRPr lang="en-US" sz="2400"/>
        </a:p>
      </dgm:t>
    </dgm:pt>
    <dgm:pt modelId="{287C0640-15ED-44BF-A8CB-187F0BFB61BC}" type="pres">
      <dgm:prSet presAssocID="{F63F8A4F-CBFC-4152-A653-66DECFF6053E}" presName="vert0" presStyleCnt="0">
        <dgm:presLayoutVars>
          <dgm:dir/>
          <dgm:animOne val="branch"/>
          <dgm:animLvl val="lvl"/>
        </dgm:presLayoutVars>
      </dgm:prSet>
      <dgm:spPr/>
    </dgm:pt>
    <dgm:pt modelId="{248B870E-2695-42D7-90AE-5884BB70D0D8}" type="pres">
      <dgm:prSet presAssocID="{D7871054-4386-4BFE-9C8B-3FC9A4EBF4E1}" presName="thickLine" presStyleLbl="alignNode1" presStyleIdx="0" presStyleCnt="7"/>
      <dgm:spPr/>
    </dgm:pt>
    <dgm:pt modelId="{4163000E-157E-41E7-80C6-0EA29876DAC6}" type="pres">
      <dgm:prSet presAssocID="{D7871054-4386-4BFE-9C8B-3FC9A4EBF4E1}" presName="horz1" presStyleCnt="0"/>
      <dgm:spPr/>
    </dgm:pt>
    <dgm:pt modelId="{A6DBCBE6-4A78-47F0-8444-662A03786747}" type="pres">
      <dgm:prSet presAssocID="{D7871054-4386-4BFE-9C8B-3FC9A4EBF4E1}" presName="tx1" presStyleLbl="revTx" presStyleIdx="0" presStyleCnt="7"/>
      <dgm:spPr/>
    </dgm:pt>
    <dgm:pt modelId="{5F2A0613-B107-4F08-9F38-D6CEBDBF29C0}" type="pres">
      <dgm:prSet presAssocID="{D7871054-4386-4BFE-9C8B-3FC9A4EBF4E1}" presName="vert1" presStyleCnt="0"/>
      <dgm:spPr/>
    </dgm:pt>
    <dgm:pt modelId="{F4FD5FC3-DDCB-4101-9ADE-203259FD00E3}" type="pres">
      <dgm:prSet presAssocID="{FDD323AC-F626-40F2-9210-091405589E9A}" presName="thickLine" presStyleLbl="alignNode1" presStyleIdx="1" presStyleCnt="7"/>
      <dgm:spPr/>
    </dgm:pt>
    <dgm:pt modelId="{051572B2-9333-4A92-B86A-908A48596A5D}" type="pres">
      <dgm:prSet presAssocID="{FDD323AC-F626-40F2-9210-091405589E9A}" presName="horz1" presStyleCnt="0"/>
      <dgm:spPr/>
    </dgm:pt>
    <dgm:pt modelId="{06CC66EB-98DA-47BD-80B1-21222B224E64}" type="pres">
      <dgm:prSet presAssocID="{FDD323AC-F626-40F2-9210-091405589E9A}" presName="tx1" presStyleLbl="revTx" presStyleIdx="1" presStyleCnt="7"/>
      <dgm:spPr/>
    </dgm:pt>
    <dgm:pt modelId="{E776457A-322A-466F-A62C-4590038102C2}" type="pres">
      <dgm:prSet presAssocID="{FDD323AC-F626-40F2-9210-091405589E9A}" presName="vert1" presStyleCnt="0"/>
      <dgm:spPr/>
    </dgm:pt>
    <dgm:pt modelId="{F2EC7890-4D8F-4F3A-A515-E00EF737C58B}" type="pres">
      <dgm:prSet presAssocID="{A456DC74-964A-4E37-84EC-D9E7F41C82CE}" presName="thickLine" presStyleLbl="alignNode1" presStyleIdx="2" presStyleCnt="7"/>
      <dgm:spPr/>
    </dgm:pt>
    <dgm:pt modelId="{E6FD28A9-DF26-4513-9137-8CC1AC838E54}" type="pres">
      <dgm:prSet presAssocID="{A456DC74-964A-4E37-84EC-D9E7F41C82CE}" presName="horz1" presStyleCnt="0"/>
      <dgm:spPr/>
    </dgm:pt>
    <dgm:pt modelId="{7CF9CACB-86E0-484A-B2A1-942DE8B2B393}" type="pres">
      <dgm:prSet presAssocID="{A456DC74-964A-4E37-84EC-D9E7F41C82CE}" presName="tx1" presStyleLbl="revTx" presStyleIdx="2" presStyleCnt="7"/>
      <dgm:spPr/>
    </dgm:pt>
    <dgm:pt modelId="{BA651F09-D17D-4368-B14D-9B2B185245DB}" type="pres">
      <dgm:prSet presAssocID="{A456DC74-964A-4E37-84EC-D9E7F41C82CE}" presName="vert1" presStyleCnt="0"/>
      <dgm:spPr/>
    </dgm:pt>
    <dgm:pt modelId="{E7BAD506-72CA-4799-923A-FDEB333FBC17}" type="pres">
      <dgm:prSet presAssocID="{3E7F26EC-E597-4EE0-A693-8F1D42BA01C5}" presName="thickLine" presStyleLbl="alignNode1" presStyleIdx="3" presStyleCnt="7"/>
      <dgm:spPr/>
    </dgm:pt>
    <dgm:pt modelId="{7EBED2B6-3CF4-4D6D-8118-5938EF88E10A}" type="pres">
      <dgm:prSet presAssocID="{3E7F26EC-E597-4EE0-A693-8F1D42BA01C5}" presName="horz1" presStyleCnt="0"/>
      <dgm:spPr/>
    </dgm:pt>
    <dgm:pt modelId="{6A1C386C-4A77-4FF7-82AB-18CF21648792}" type="pres">
      <dgm:prSet presAssocID="{3E7F26EC-E597-4EE0-A693-8F1D42BA01C5}" presName="tx1" presStyleLbl="revTx" presStyleIdx="3" presStyleCnt="7"/>
      <dgm:spPr/>
    </dgm:pt>
    <dgm:pt modelId="{AAC0DD15-1836-40E2-827A-1E80AF7CF71B}" type="pres">
      <dgm:prSet presAssocID="{3E7F26EC-E597-4EE0-A693-8F1D42BA01C5}" presName="vert1" presStyleCnt="0"/>
      <dgm:spPr/>
    </dgm:pt>
    <dgm:pt modelId="{78F45124-01C6-41B2-AAA2-CFDAB7A5D3EF}" type="pres">
      <dgm:prSet presAssocID="{C05C21FE-CB29-4484-9E0B-62F796F4AB48}" presName="thickLine" presStyleLbl="alignNode1" presStyleIdx="4" presStyleCnt="7"/>
      <dgm:spPr/>
    </dgm:pt>
    <dgm:pt modelId="{D89B8E35-73F0-4DAC-A424-4BB9051CB013}" type="pres">
      <dgm:prSet presAssocID="{C05C21FE-CB29-4484-9E0B-62F796F4AB48}" presName="horz1" presStyleCnt="0"/>
      <dgm:spPr/>
    </dgm:pt>
    <dgm:pt modelId="{6C0C13C6-7233-4AC9-BF3D-A9333A4D3E95}" type="pres">
      <dgm:prSet presAssocID="{C05C21FE-CB29-4484-9E0B-62F796F4AB48}" presName="tx1" presStyleLbl="revTx" presStyleIdx="4" presStyleCnt="7"/>
      <dgm:spPr/>
    </dgm:pt>
    <dgm:pt modelId="{92D446F9-5D86-4825-B70A-021E1855AFE1}" type="pres">
      <dgm:prSet presAssocID="{C05C21FE-CB29-4484-9E0B-62F796F4AB48}" presName="vert1" presStyleCnt="0"/>
      <dgm:spPr/>
    </dgm:pt>
    <dgm:pt modelId="{AF0F9828-FD4A-4B7A-863D-E6A6EAADE319}" type="pres">
      <dgm:prSet presAssocID="{68AA0602-3010-446F-9A44-446B3516FEC4}" presName="thickLine" presStyleLbl="alignNode1" presStyleIdx="5" presStyleCnt="7"/>
      <dgm:spPr/>
    </dgm:pt>
    <dgm:pt modelId="{B9ACE626-2E24-4261-AA9A-2CEDD8A619F3}" type="pres">
      <dgm:prSet presAssocID="{68AA0602-3010-446F-9A44-446B3516FEC4}" presName="horz1" presStyleCnt="0"/>
      <dgm:spPr/>
    </dgm:pt>
    <dgm:pt modelId="{CA96759E-9AE7-4CF2-9AED-85E3DD08006C}" type="pres">
      <dgm:prSet presAssocID="{68AA0602-3010-446F-9A44-446B3516FEC4}" presName="tx1" presStyleLbl="revTx" presStyleIdx="5" presStyleCnt="7"/>
      <dgm:spPr/>
    </dgm:pt>
    <dgm:pt modelId="{38F242CA-06ED-4A92-94A8-2C5C0CA0EABD}" type="pres">
      <dgm:prSet presAssocID="{68AA0602-3010-446F-9A44-446B3516FEC4}" presName="vert1" presStyleCnt="0"/>
      <dgm:spPr/>
    </dgm:pt>
    <dgm:pt modelId="{7F010296-C997-4494-9431-071A432E9F25}" type="pres">
      <dgm:prSet presAssocID="{94D86087-6848-400F-9562-0FC9C297B5B2}" presName="thickLine" presStyleLbl="alignNode1" presStyleIdx="6" presStyleCnt="7"/>
      <dgm:spPr/>
    </dgm:pt>
    <dgm:pt modelId="{093F7BAB-C5BD-47D3-9FA0-87077626EE4E}" type="pres">
      <dgm:prSet presAssocID="{94D86087-6848-400F-9562-0FC9C297B5B2}" presName="horz1" presStyleCnt="0"/>
      <dgm:spPr/>
    </dgm:pt>
    <dgm:pt modelId="{2847E8AF-E0BA-4AE0-93CB-AC94A1A17E8C}" type="pres">
      <dgm:prSet presAssocID="{94D86087-6848-400F-9562-0FC9C297B5B2}" presName="tx1" presStyleLbl="revTx" presStyleIdx="6" presStyleCnt="7"/>
      <dgm:spPr/>
    </dgm:pt>
    <dgm:pt modelId="{B42E8B6A-74D8-4A94-BE9D-3F9280C7E2E5}" type="pres">
      <dgm:prSet presAssocID="{94D86087-6848-400F-9562-0FC9C297B5B2}" presName="vert1" presStyleCnt="0"/>
      <dgm:spPr/>
    </dgm:pt>
  </dgm:ptLst>
  <dgm:cxnLst>
    <dgm:cxn modelId="{49C6E602-8715-4EE4-95D2-CBAFAC13A0F9}" type="presOf" srcId="{D7871054-4386-4BFE-9C8B-3FC9A4EBF4E1}" destId="{A6DBCBE6-4A78-47F0-8444-662A03786747}" srcOrd="0" destOrd="0" presId="urn:microsoft.com/office/officeart/2008/layout/LinedList"/>
    <dgm:cxn modelId="{AD708106-1BA8-45A5-B611-BD66775D75B7}" type="presOf" srcId="{F63F8A4F-CBFC-4152-A653-66DECFF6053E}" destId="{287C0640-15ED-44BF-A8CB-187F0BFB61BC}" srcOrd="0" destOrd="0" presId="urn:microsoft.com/office/officeart/2008/layout/LinedList"/>
    <dgm:cxn modelId="{E2400B15-24CB-4811-BED3-259359E52DB3}" type="presOf" srcId="{FDD323AC-F626-40F2-9210-091405589E9A}" destId="{06CC66EB-98DA-47BD-80B1-21222B224E64}" srcOrd="0" destOrd="0" presId="urn:microsoft.com/office/officeart/2008/layout/LinedList"/>
    <dgm:cxn modelId="{BEE80222-DA9D-411E-AA5F-C8700543E77E}" srcId="{F63F8A4F-CBFC-4152-A653-66DECFF6053E}" destId="{D7871054-4386-4BFE-9C8B-3FC9A4EBF4E1}" srcOrd="0" destOrd="0" parTransId="{273626BD-8564-4C5E-80C2-CE326E9E1275}" sibTransId="{02015169-D9AC-4A86-ACD2-8C19452757E9}"/>
    <dgm:cxn modelId="{2B38F978-99F1-4AC8-8662-43A4C133742A}" srcId="{F63F8A4F-CBFC-4152-A653-66DECFF6053E}" destId="{94D86087-6848-400F-9562-0FC9C297B5B2}" srcOrd="6" destOrd="0" parTransId="{6ED98835-692D-476D-B6E6-6628E64F2F9A}" sibTransId="{ADA44568-266A-44F3-80FA-BA911DABE8CB}"/>
    <dgm:cxn modelId="{B1655D7D-64D4-468F-8988-63AE0BB07BA6}" srcId="{F63F8A4F-CBFC-4152-A653-66DECFF6053E}" destId="{3E7F26EC-E597-4EE0-A693-8F1D42BA01C5}" srcOrd="3" destOrd="0" parTransId="{F5C3C678-8556-432F-B1E6-5F9A79D17574}" sibTransId="{4C26B935-7953-4269-BCB8-F578BF313F58}"/>
    <dgm:cxn modelId="{BF603F89-3ECB-4031-8439-203113D402C3}" srcId="{F63F8A4F-CBFC-4152-A653-66DECFF6053E}" destId="{A456DC74-964A-4E37-84EC-D9E7F41C82CE}" srcOrd="2" destOrd="0" parTransId="{64FABEFA-F1C4-45D4-B4DB-705C9DCDE05B}" sibTransId="{3AB18414-2E48-4383-BBA5-D96C88C7A1A1}"/>
    <dgm:cxn modelId="{A2DB5390-3022-407E-97FE-E7E477D627C5}" type="presOf" srcId="{94D86087-6848-400F-9562-0FC9C297B5B2}" destId="{2847E8AF-E0BA-4AE0-93CB-AC94A1A17E8C}" srcOrd="0" destOrd="0" presId="urn:microsoft.com/office/officeart/2008/layout/LinedList"/>
    <dgm:cxn modelId="{EEB411A8-4F51-445A-B8E1-6F66A57BFCD1}" type="presOf" srcId="{A456DC74-964A-4E37-84EC-D9E7F41C82CE}" destId="{7CF9CACB-86E0-484A-B2A1-942DE8B2B393}" srcOrd="0" destOrd="0" presId="urn:microsoft.com/office/officeart/2008/layout/LinedList"/>
    <dgm:cxn modelId="{596446AC-9E40-4333-98C8-7472B4F42957}" srcId="{F63F8A4F-CBFC-4152-A653-66DECFF6053E}" destId="{C05C21FE-CB29-4484-9E0B-62F796F4AB48}" srcOrd="4" destOrd="0" parTransId="{700E5FA3-D20B-4677-B585-04B72C9FE55F}" sibTransId="{5ED8D530-B7BC-413F-915C-8AD2F4074C73}"/>
    <dgm:cxn modelId="{BE22D5B4-2CBB-4374-8DA6-0ACDAFC9B752}" srcId="{F63F8A4F-CBFC-4152-A653-66DECFF6053E}" destId="{FDD323AC-F626-40F2-9210-091405589E9A}" srcOrd="1" destOrd="0" parTransId="{B06E94BC-6577-4937-8293-9D5A16CA9CC3}" sibTransId="{EFC75956-0E28-4739-AEC6-CC1C86183403}"/>
    <dgm:cxn modelId="{191095B8-EAEF-4FA7-AED5-C8C6E5F5A51D}" type="presOf" srcId="{3E7F26EC-E597-4EE0-A693-8F1D42BA01C5}" destId="{6A1C386C-4A77-4FF7-82AB-18CF21648792}" srcOrd="0" destOrd="0" presId="urn:microsoft.com/office/officeart/2008/layout/LinedList"/>
    <dgm:cxn modelId="{506E5FBA-48A4-43E7-ABFD-3389F3DBE5EC}" srcId="{F63F8A4F-CBFC-4152-A653-66DECFF6053E}" destId="{68AA0602-3010-446F-9A44-446B3516FEC4}" srcOrd="5" destOrd="0" parTransId="{2C684D64-486D-4C92-A64F-5E2C2DDC1826}" sibTransId="{7ADA5D3E-9BE1-4F08-A3A1-7AEDA7355D0A}"/>
    <dgm:cxn modelId="{C640A2CF-B8C6-4A32-8494-D509BB2BA6BC}" type="presOf" srcId="{68AA0602-3010-446F-9A44-446B3516FEC4}" destId="{CA96759E-9AE7-4CF2-9AED-85E3DD08006C}" srcOrd="0" destOrd="0" presId="urn:microsoft.com/office/officeart/2008/layout/LinedList"/>
    <dgm:cxn modelId="{FB9FC4D3-8AB5-414D-AFA8-9AE31E5389F2}" type="presOf" srcId="{C05C21FE-CB29-4484-9E0B-62F796F4AB48}" destId="{6C0C13C6-7233-4AC9-BF3D-A9333A4D3E95}" srcOrd="0" destOrd="0" presId="urn:microsoft.com/office/officeart/2008/layout/LinedList"/>
    <dgm:cxn modelId="{62D6234C-8F6B-4B96-A00E-D0F45769A231}" type="presParOf" srcId="{287C0640-15ED-44BF-A8CB-187F0BFB61BC}" destId="{248B870E-2695-42D7-90AE-5884BB70D0D8}" srcOrd="0" destOrd="0" presId="urn:microsoft.com/office/officeart/2008/layout/LinedList"/>
    <dgm:cxn modelId="{9045EBA2-13B3-42E0-82D7-0B1B240BCDAB}" type="presParOf" srcId="{287C0640-15ED-44BF-A8CB-187F0BFB61BC}" destId="{4163000E-157E-41E7-80C6-0EA29876DAC6}" srcOrd="1" destOrd="0" presId="urn:microsoft.com/office/officeart/2008/layout/LinedList"/>
    <dgm:cxn modelId="{E26539E1-8CEB-4A0A-9D30-E1FC7D9D841E}" type="presParOf" srcId="{4163000E-157E-41E7-80C6-0EA29876DAC6}" destId="{A6DBCBE6-4A78-47F0-8444-662A03786747}" srcOrd="0" destOrd="0" presId="urn:microsoft.com/office/officeart/2008/layout/LinedList"/>
    <dgm:cxn modelId="{3754F3B4-2426-4A47-AAB3-E722D53347E3}" type="presParOf" srcId="{4163000E-157E-41E7-80C6-0EA29876DAC6}" destId="{5F2A0613-B107-4F08-9F38-D6CEBDBF29C0}" srcOrd="1" destOrd="0" presId="urn:microsoft.com/office/officeart/2008/layout/LinedList"/>
    <dgm:cxn modelId="{BF7F22FB-64F4-4477-9C62-4B4814664C0D}" type="presParOf" srcId="{287C0640-15ED-44BF-A8CB-187F0BFB61BC}" destId="{F4FD5FC3-DDCB-4101-9ADE-203259FD00E3}" srcOrd="2" destOrd="0" presId="urn:microsoft.com/office/officeart/2008/layout/LinedList"/>
    <dgm:cxn modelId="{F4CB7B67-DB5C-4CDA-B65B-B236B3294F4E}" type="presParOf" srcId="{287C0640-15ED-44BF-A8CB-187F0BFB61BC}" destId="{051572B2-9333-4A92-B86A-908A48596A5D}" srcOrd="3" destOrd="0" presId="urn:microsoft.com/office/officeart/2008/layout/LinedList"/>
    <dgm:cxn modelId="{D2D2BEA4-619F-4DDC-98F7-1DE9D40188D9}" type="presParOf" srcId="{051572B2-9333-4A92-B86A-908A48596A5D}" destId="{06CC66EB-98DA-47BD-80B1-21222B224E64}" srcOrd="0" destOrd="0" presId="urn:microsoft.com/office/officeart/2008/layout/LinedList"/>
    <dgm:cxn modelId="{9A366DAC-39B1-478A-B07C-5557CA47E802}" type="presParOf" srcId="{051572B2-9333-4A92-B86A-908A48596A5D}" destId="{E776457A-322A-466F-A62C-4590038102C2}" srcOrd="1" destOrd="0" presId="urn:microsoft.com/office/officeart/2008/layout/LinedList"/>
    <dgm:cxn modelId="{C90E2096-BF47-41FE-BED2-93782B81D024}" type="presParOf" srcId="{287C0640-15ED-44BF-A8CB-187F0BFB61BC}" destId="{F2EC7890-4D8F-4F3A-A515-E00EF737C58B}" srcOrd="4" destOrd="0" presId="urn:microsoft.com/office/officeart/2008/layout/LinedList"/>
    <dgm:cxn modelId="{60A6A63C-1B27-4EC3-A074-3436740601DB}" type="presParOf" srcId="{287C0640-15ED-44BF-A8CB-187F0BFB61BC}" destId="{E6FD28A9-DF26-4513-9137-8CC1AC838E54}" srcOrd="5" destOrd="0" presId="urn:microsoft.com/office/officeart/2008/layout/LinedList"/>
    <dgm:cxn modelId="{39CEDFC5-99CE-412F-A3FC-BE67A4A55673}" type="presParOf" srcId="{E6FD28A9-DF26-4513-9137-8CC1AC838E54}" destId="{7CF9CACB-86E0-484A-B2A1-942DE8B2B393}" srcOrd="0" destOrd="0" presId="urn:microsoft.com/office/officeart/2008/layout/LinedList"/>
    <dgm:cxn modelId="{FC86759C-AD59-40F5-AC99-8801A6CC897C}" type="presParOf" srcId="{E6FD28A9-DF26-4513-9137-8CC1AC838E54}" destId="{BA651F09-D17D-4368-B14D-9B2B185245DB}" srcOrd="1" destOrd="0" presId="urn:microsoft.com/office/officeart/2008/layout/LinedList"/>
    <dgm:cxn modelId="{A4636D4E-378B-429F-A6FB-2DE21D189A75}" type="presParOf" srcId="{287C0640-15ED-44BF-A8CB-187F0BFB61BC}" destId="{E7BAD506-72CA-4799-923A-FDEB333FBC17}" srcOrd="6" destOrd="0" presId="urn:microsoft.com/office/officeart/2008/layout/LinedList"/>
    <dgm:cxn modelId="{10997478-3BB5-4DC9-B9D5-9B9ECFD3CCE8}" type="presParOf" srcId="{287C0640-15ED-44BF-A8CB-187F0BFB61BC}" destId="{7EBED2B6-3CF4-4D6D-8118-5938EF88E10A}" srcOrd="7" destOrd="0" presId="urn:microsoft.com/office/officeart/2008/layout/LinedList"/>
    <dgm:cxn modelId="{EA8A70DB-9C39-4A60-BE72-1F0657D4C49A}" type="presParOf" srcId="{7EBED2B6-3CF4-4D6D-8118-5938EF88E10A}" destId="{6A1C386C-4A77-4FF7-82AB-18CF21648792}" srcOrd="0" destOrd="0" presId="urn:microsoft.com/office/officeart/2008/layout/LinedList"/>
    <dgm:cxn modelId="{D54B6041-A47D-42B2-A86C-FB290716F34A}" type="presParOf" srcId="{7EBED2B6-3CF4-4D6D-8118-5938EF88E10A}" destId="{AAC0DD15-1836-40E2-827A-1E80AF7CF71B}" srcOrd="1" destOrd="0" presId="urn:microsoft.com/office/officeart/2008/layout/LinedList"/>
    <dgm:cxn modelId="{D409952B-8AB0-4213-A073-7189015DD3BC}" type="presParOf" srcId="{287C0640-15ED-44BF-A8CB-187F0BFB61BC}" destId="{78F45124-01C6-41B2-AAA2-CFDAB7A5D3EF}" srcOrd="8" destOrd="0" presId="urn:microsoft.com/office/officeart/2008/layout/LinedList"/>
    <dgm:cxn modelId="{F546B501-291D-4A6F-8D0D-A626392A264C}" type="presParOf" srcId="{287C0640-15ED-44BF-A8CB-187F0BFB61BC}" destId="{D89B8E35-73F0-4DAC-A424-4BB9051CB013}" srcOrd="9" destOrd="0" presId="urn:microsoft.com/office/officeart/2008/layout/LinedList"/>
    <dgm:cxn modelId="{C92E2026-276D-4BB3-8B1E-FE3D4A09FE30}" type="presParOf" srcId="{D89B8E35-73F0-4DAC-A424-4BB9051CB013}" destId="{6C0C13C6-7233-4AC9-BF3D-A9333A4D3E95}" srcOrd="0" destOrd="0" presId="urn:microsoft.com/office/officeart/2008/layout/LinedList"/>
    <dgm:cxn modelId="{33A2073A-C56C-4863-97B0-E2EACB637F75}" type="presParOf" srcId="{D89B8E35-73F0-4DAC-A424-4BB9051CB013}" destId="{92D446F9-5D86-4825-B70A-021E1855AFE1}" srcOrd="1" destOrd="0" presId="urn:microsoft.com/office/officeart/2008/layout/LinedList"/>
    <dgm:cxn modelId="{843F9F76-E3F2-48A8-8B6C-A804425C9EC9}" type="presParOf" srcId="{287C0640-15ED-44BF-A8CB-187F0BFB61BC}" destId="{AF0F9828-FD4A-4B7A-863D-E6A6EAADE319}" srcOrd="10" destOrd="0" presId="urn:microsoft.com/office/officeart/2008/layout/LinedList"/>
    <dgm:cxn modelId="{B3473E65-B331-4624-BEE0-43AE97CF69F5}" type="presParOf" srcId="{287C0640-15ED-44BF-A8CB-187F0BFB61BC}" destId="{B9ACE626-2E24-4261-AA9A-2CEDD8A619F3}" srcOrd="11" destOrd="0" presId="urn:microsoft.com/office/officeart/2008/layout/LinedList"/>
    <dgm:cxn modelId="{F0B69C11-6490-47F6-984B-05AB560B0F8F}" type="presParOf" srcId="{B9ACE626-2E24-4261-AA9A-2CEDD8A619F3}" destId="{CA96759E-9AE7-4CF2-9AED-85E3DD08006C}" srcOrd="0" destOrd="0" presId="urn:microsoft.com/office/officeart/2008/layout/LinedList"/>
    <dgm:cxn modelId="{79E1E786-C57E-4471-A03B-019A02B3E90C}" type="presParOf" srcId="{B9ACE626-2E24-4261-AA9A-2CEDD8A619F3}" destId="{38F242CA-06ED-4A92-94A8-2C5C0CA0EABD}" srcOrd="1" destOrd="0" presId="urn:microsoft.com/office/officeart/2008/layout/LinedList"/>
    <dgm:cxn modelId="{8F8570CA-496F-41D6-AB3C-ED8D5DAA59CE}" type="presParOf" srcId="{287C0640-15ED-44BF-A8CB-187F0BFB61BC}" destId="{7F010296-C997-4494-9431-071A432E9F25}" srcOrd="12" destOrd="0" presId="urn:microsoft.com/office/officeart/2008/layout/LinedList"/>
    <dgm:cxn modelId="{2D7D50C3-902D-4E99-8C8D-3EBC02A3F9FC}" type="presParOf" srcId="{287C0640-15ED-44BF-A8CB-187F0BFB61BC}" destId="{093F7BAB-C5BD-47D3-9FA0-87077626EE4E}" srcOrd="13" destOrd="0" presId="urn:microsoft.com/office/officeart/2008/layout/LinedList"/>
    <dgm:cxn modelId="{7206E8F6-5D0B-4448-9E41-EA868AA0D3AE}" type="presParOf" srcId="{093F7BAB-C5BD-47D3-9FA0-87077626EE4E}" destId="{2847E8AF-E0BA-4AE0-93CB-AC94A1A17E8C}" srcOrd="0" destOrd="0" presId="urn:microsoft.com/office/officeart/2008/layout/LinedList"/>
    <dgm:cxn modelId="{9E3939C2-D798-4203-8592-C2EB0E62DBAF}" type="presParOf" srcId="{093F7BAB-C5BD-47D3-9FA0-87077626EE4E}" destId="{B42E8B6A-74D8-4A94-BE9D-3F9280C7E2E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44B1D3-E952-4064-AC9C-00AC568B2010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C3C2A50-893B-4871-9B09-056236440B98}">
      <dgm:prSet custT="1">
        <dgm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sz="2000" b="1" dirty="0"/>
            <a:t>Il rafforzamento della capacità amministrativa, il miglioramento dei sistemi di controllo e una maggiore responsabilizzazione dei beneficiari rappresentano leve fondamentali per conseguire l’obiettivo di una gestione sempre più efficace, trasparente e regolare dei fondi europei</a:t>
          </a:r>
          <a:endParaRPr lang="en-US" sz="2000" dirty="0"/>
        </a:p>
      </dgm:t>
    </dgm:pt>
    <dgm:pt modelId="{6FDB0E86-F251-459B-B53F-B62AF8F4D4DF}" type="parTrans" cxnId="{23492CFA-8E45-42F6-9EF7-D296C9A32EAB}">
      <dgm:prSet/>
      <dgm:spPr/>
      <dgm:t>
        <a:bodyPr/>
        <a:lstStyle/>
        <a:p>
          <a:endParaRPr lang="en-US"/>
        </a:p>
      </dgm:t>
    </dgm:pt>
    <dgm:pt modelId="{DF0DC18F-085C-4E7F-812E-25A8CFB49F34}" type="sibTrans" cxnId="{23492CFA-8E45-42F6-9EF7-D296C9A32EAB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277451E7-C1C7-408E-B3BE-D8C2DCCAFD1E}">
      <dgm:prSet/>
      <dgm:spPr/>
      <dgm:t>
        <a:bodyPr/>
        <a:lstStyle/>
        <a:p>
          <a:r>
            <a:rPr lang="it-IT" b="1" kern="1200" dirty="0">
              <a:latin typeface="Aptos" panose="02110004020202020204"/>
              <a:ea typeface="+mn-ea"/>
              <a:cs typeface="+mn-cs"/>
            </a:rPr>
            <a:t>Una più efficace politica di coesione non può prescindere, nella Programmazione 2021- 2027, da un effettivo miglioramento nelle rendicontazioni della spesa</a:t>
          </a:r>
          <a:endParaRPr lang="en-US" b="1" kern="1200" dirty="0">
            <a:latin typeface="Aptos" panose="02110004020202020204"/>
            <a:ea typeface="+mn-ea"/>
            <a:cs typeface="+mn-cs"/>
          </a:endParaRPr>
        </a:p>
      </dgm:t>
    </dgm:pt>
    <dgm:pt modelId="{35555420-A706-4591-9506-176B1760D85F}" type="parTrans" cxnId="{769E582F-AD20-4836-9F20-3EB32CB73554}">
      <dgm:prSet/>
      <dgm:spPr/>
      <dgm:t>
        <a:bodyPr/>
        <a:lstStyle/>
        <a:p>
          <a:endParaRPr lang="en-US"/>
        </a:p>
      </dgm:t>
    </dgm:pt>
    <dgm:pt modelId="{6ED2F653-0C79-4AF1-96C1-81D96495B8AF}" type="sibTrans" cxnId="{769E582F-AD20-4836-9F20-3EB32CB73554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55E6FCF3-E6E7-4D1C-B0BE-CE592530C531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t-IT" b="1" kern="1200" dirty="0">
              <a:latin typeface="Aptos" panose="02110004020202020204"/>
              <a:ea typeface="+mn-ea"/>
              <a:cs typeface="+mn-cs"/>
            </a:rPr>
            <a:t>L’obiettivo è creare una cultura della compliance in cui le Autorità dei Programmi con i Beneficiari ed i  controllori condividano le modalità e la responsabilità di una gestione corretta, anziché viverla in modo conflittuale</a:t>
          </a:r>
          <a:endParaRPr lang="en-US" b="1" kern="1200" dirty="0">
            <a:latin typeface="Aptos" panose="02110004020202020204"/>
            <a:ea typeface="+mn-ea"/>
            <a:cs typeface="+mn-cs"/>
          </a:endParaRPr>
        </a:p>
      </dgm:t>
    </dgm:pt>
    <dgm:pt modelId="{25BCCF64-1BE8-4200-BE17-828C40DC5732}" type="parTrans" cxnId="{EEEA427A-5EBA-4285-841E-307AC8BD216A}">
      <dgm:prSet/>
      <dgm:spPr/>
      <dgm:t>
        <a:bodyPr/>
        <a:lstStyle/>
        <a:p>
          <a:endParaRPr lang="en-US"/>
        </a:p>
      </dgm:t>
    </dgm:pt>
    <dgm:pt modelId="{86FE99B9-FFBD-4BC4-8E39-85A099EDEFCF}" type="sibTrans" cxnId="{EEEA427A-5EBA-4285-841E-307AC8BD216A}">
      <dgm:prSet/>
      <dgm:spPr/>
      <dgm:t>
        <a:bodyPr/>
        <a:lstStyle/>
        <a:p>
          <a:endParaRPr lang="en-US"/>
        </a:p>
      </dgm:t>
    </dgm:pt>
    <dgm:pt modelId="{688AF96B-92A1-4D2F-B4CD-5A781A31D2CB}" type="pres">
      <dgm:prSet presAssocID="{1A44B1D3-E952-4064-AC9C-00AC568B2010}" presName="Name0" presStyleCnt="0">
        <dgm:presLayoutVars>
          <dgm:dir/>
          <dgm:resizeHandles val="exact"/>
        </dgm:presLayoutVars>
      </dgm:prSet>
      <dgm:spPr/>
    </dgm:pt>
    <dgm:pt modelId="{BFBF0E85-1605-4D8C-8122-E19A7D3B9ED6}" type="pres">
      <dgm:prSet presAssocID="{CC3C2A50-893B-4871-9B09-056236440B98}" presName="node" presStyleLbl="node1" presStyleIdx="0" presStyleCnt="3" custScaleX="104567" custScaleY="109438">
        <dgm:presLayoutVars>
          <dgm:bulletEnabled val="1"/>
        </dgm:presLayoutVars>
      </dgm:prSet>
      <dgm:spPr/>
    </dgm:pt>
    <dgm:pt modelId="{A0A03C7C-FD02-4D42-B0D1-B379C159884C}" type="pres">
      <dgm:prSet presAssocID="{DF0DC18F-085C-4E7F-812E-25A8CFB49F34}" presName="sibTrans" presStyleLbl="sibTrans2D1" presStyleIdx="0" presStyleCnt="2"/>
      <dgm:spPr/>
    </dgm:pt>
    <dgm:pt modelId="{417FBEB0-F97B-4137-BE7F-C59773F43DBC}" type="pres">
      <dgm:prSet presAssocID="{DF0DC18F-085C-4E7F-812E-25A8CFB49F34}" presName="connectorText" presStyleLbl="sibTrans2D1" presStyleIdx="0" presStyleCnt="2"/>
      <dgm:spPr/>
    </dgm:pt>
    <dgm:pt modelId="{989D9D18-F805-42C4-878F-4EE139C212E1}" type="pres">
      <dgm:prSet presAssocID="{277451E7-C1C7-408E-B3BE-D8C2DCCAFD1E}" presName="node" presStyleLbl="node1" presStyleIdx="1" presStyleCnt="3" custScaleY="113130">
        <dgm:presLayoutVars>
          <dgm:bulletEnabled val="1"/>
        </dgm:presLayoutVars>
      </dgm:prSet>
      <dgm:spPr/>
    </dgm:pt>
    <dgm:pt modelId="{73163262-1CBA-4AD5-924F-70DDEFA1D892}" type="pres">
      <dgm:prSet presAssocID="{6ED2F653-0C79-4AF1-96C1-81D96495B8AF}" presName="sibTrans" presStyleLbl="sibTrans2D1" presStyleIdx="1" presStyleCnt="2" custLinFactNeighborX="12374" custLinFactNeighborY="-6198"/>
      <dgm:spPr/>
    </dgm:pt>
    <dgm:pt modelId="{CCE52E15-F1F7-4B4C-8730-3A99F2D22A40}" type="pres">
      <dgm:prSet presAssocID="{6ED2F653-0C79-4AF1-96C1-81D96495B8AF}" presName="connectorText" presStyleLbl="sibTrans2D1" presStyleIdx="1" presStyleCnt="2"/>
      <dgm:spPr/>
    </dgm:pt>
    <dgm:pt modelId="{E7775606-6BD4-4616-B965-6625BCA2031A}" type="pres">
      <dgm:prSet presAssocID="{55E6FCF3-E6E7-4D1C-B0BE-CE592530C531}" presName="node" presStyleLbl="node1" presStyleIdx="2" presStyleCnt="3" custScaleY="109795">
        <dgm:presLayoutVars>
          <dgm:bulletEnabled val="1"/>
        </dgm:presLayoutVars>
      </dgm:prSet>
      <dgm:spPr/>
    </dgm:pt>
  </dgm:ptLst>
  <dgm:cxnLst>
    <dgm:cxn modelId="{F8DD1615-AABD-4D4E-8A48-D51206A2FA00}" type="presOf" srcId="{CC3C2A50-893B-4871-9B09-056236440B98}" destId="{BFBF0E85-1605-4D8C-8122-E19A7D3B9ED6}" srcOrd="0" destOrd="0" presId="urn:microsoft.com/office/officeart/2005/8/layout/process1"/>
    <dgm:cxn modelId="{BFD2A628-3C70-444C-9505-5D16D7B26829}" type="presOf" srcId="{DF0DC18F-085C-4E7F-812E-25A8CFB49F34}" destId="{417FBEB0-F97B-4137-BE7F-C59773F43DBC}" srcOrd="1" destOrd="0" presId="urn:microsoft.com/office/officeart/2005/8/layout/process1"/>
    <dgm:cxn modelId="{769E582F-AD20-4836-9F20-3EB32CB73554}" srcId="{1A44B1D3-E952-4064-AC9C-00AC568B2010}" destId="{277451E7-C1C7-408E-B3BE-D8C2DCCAFD1E}" srcOrd="1" destOrd="0" parTransId="{35555420-A706-4591-9506-176B1760D85F}" sibTransId="{6ED2F653-0C79-4AF1-96C1-81D96495B8AF}"/>
    <dgm:cxn modelId="{85D45933-0CF7-4574-92B4-C4B5317EE017}" type="presOf" srcId="{DF0DC18F-085C-4E7F-812E-25A8CFB49F34}" destId="{A0A03C7C-FD02-4D42-B0D1-B379C159884C}" srcOrd="0" destOrd="0" presId="urn:microsoft.com/office/officeart/2005/8/layout/process1"/>
    <dgm:cxn modelId="{EEEA427A-5EBA-4285-841E-307AC8BD216A}" srcId="{1A44B1D3-E952-4064-AC9C-00AC568B2010}" destId="{55E6FCF3-E6E7-4D1C-B0BE-CE592530C531}" srcOrd="2" destOrd="0" parTransId="{25BCCF64-1BE8-4200-BE17-828C40DC5732}" sibTransId="{86FE99B9-FFBD-4BC4-8E39-85A099EDEFCF}"/>
    <dgm:cxn modelId="{C1402D7D-9F3A-43E8-B116-59614F04FF26}" type="presOf" srcId="{6ED2F653-0C79-4AF1-96C1-81D96495B8AF}" destId="{73163262-1CBA-4AD5-924F-70DDEFA1D892}" srcOrd="0" destOrd="0" presId="urn:microsoft.com/office/officeart/2005/8/layout/process1"/>
    <dgm:cxn modelId="{D2B0759C-8F06-4F59-B4AB-0497C66FC626}" type="presOf" srcId="{277451E7-C1C7-408E-B3BE-D8C2DCCAFD1E}" destId="{989D9D18-F805-42C4-878F-4EE139C212E1}" srcOrd="0" destOrd="0" presId="urn:microsoft.com/office/officeart/2005/8/layout/process1"/>
    <dgm:cxn modelId="{88A5B8A5-2F84-469C-8368-03304DFFB93A}" type="presOf" srcId="{1A44B1D3-E952-4064-AC9C-00AC568B2010}" destId="{688AF96B-92A1-4D2F-B4CD-5A781A31D2CB}" srcOrd="0" destOrd="0" presId="urn:microsoft.com/office/officeart/2005/8/layout/process1"/>
    <dgm:cxn modelId="{74BDCDB8-DA3B-44C2-A02F-432A5133BD76}" type="presOf" srcId="{6ED2F653-0C79-4AF1-96C1-81D96495B8AF}" destId="{CCE52E15-F1F7-4B4C-8730-3A99F2D22A40}" srcOrd="1" destOrd="0" presId="urn:microsoft.com/office/officeart/2005/8/layout/process1"/>
    <dgm:cxn modelId="{0F333AF8-25D0-4C7B-A5AA-D62E9870CCD0}" type="presOf" srcId="{55E6FCF3-E6E7-4D1C-B0BE-CE592530C531}" destId="{E7775606-6BD4-4616-B965-6625BCA2031A}" srcOrd="0" destOrd="0" presId="urn:microsoft.com/office/officeart/2005/8/layout/process1"/>
    <dgm:cxn modelId="{23492CFA-8E45-42F6-9EF7-D296C9A32EAB}" srcId="{1A44B1D3-E952-4064-AC9C-00AC568B2010}" destId="{CC3C2A50-893B-4871-9B09-056236440B98}" srcOrd="0" destOrd="0" parTransId="{6FDB0E86-F251-459B-B53F-B62AF8F4D4DF}" sibTransId="{DF0DC18F-085C-4E7F-812E-25A8CFB49F34}"/>
    <dgm:cxn modelId="{FEBACFEA-E05F-4CA0-A9B8-20095F8BFE57}" type="presParOf" srcId="{688AF96B-92A1-4D2F-B4CD-5A781A31D2CB}" destId="{BFBF0E85-1605-4D8C-8122-E19A7D3B9ED6}" srcOrd="0" destOrd="0" presId="urn:microsoft.com/office/officeart/2005/8/layout/process1"/>
    <dgm:cxn modelId="{1FA9D871-8C49-4B79-B936-C5499E643510}" type="presParOf" srcId="{688AF96B-92A1-4D2F-B4CD-5A781A31D2CB}" destId="{A0A03C7C-FD02-4D42-B0D1-B379C159884C}" srcOrd="1" destOrd="0" presId="urn:microsoft.com/office/officeart/2005/8/layout/process1"/>
    <dgm:cxn modelId="{DB0D25FE-975D-4BCB-A31C-22431CB84094}" type="presParOf" srcId="{A0A03C7C-FD02-4D42-B0D1-B379C159884C}" destId="{417FBEB0-F97B-4137-BE7F-C59773F43DBC}" srcOrd="0" destOrd="0" presId="urn:microsoft.com/office/officeart/2005/8/layout/process1"/>
    <dgm:cxn modelId="{9EFBD12E-9ED8-4D85-8D1B-296FF689DEB6}" type="presParOf" srcId="{688AF96B-92A1-4D2F-B4CD-5A781A31D2CB}" destId="{989D9D18-F805-42C4-878F-4EE139C212E1}" srcOrd="2" destOrd="0" presId="urn:microsoft.com/office/officeart/2005/8/layout/process1"/>
    <dgm:cxn modelId="{15354C59-8C56-4E71-A5F2-10A0D97EDFB5}" type="presParOf" srcId="{688AF96B-92A1-4D2F-B4CD-5A781A31D2CB}" destId="{73163262-1CBA-4AD5-924F-70DDEFA1D892}" srcOrd="3" destOrd="0" presId="urn:microsoft.com/office/officeart/2005/8/layout/process1"/>
    <dgm:cxn modelId="{2A78975D-F0AA-4F60-8517-A63EC172BE08}" type="presParOf" srcId="{73163262-1CBA-4AD5-924F-70DDEFA1D892}" destId="{CCE52E15-F1F7-4B4C-8730-3A99F2D22A40}" srcOrd="0" destOrd="0" presId="urn:microsoft.com/office/officeart/2005/8/layout/process1"/>
    <dgm:cxn modelId="{2FF507D4-8C3C-4E8C-B2BA-F2D7C326B500}" type="presParOf" srcId="{688AF96B-92A1-4D2F-B4CD-5A781A31D2CB}" destId="{E7775606-6BD4-4616-B965-6625BCA2031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8B870E-2695-42D7-90AE-5884BB70D0D8}">
      <dsp:nvSpPr>
        <dsp:cNvPr id="0" name=""/>
        <dsp:cNvSpPr/>
      </dsp:nvSpPr>
      <dsp:spPr>
        <a:xfrm>
          <a:off x="0" y="603"/>
          <a:ext cx="11380941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DBCBE6-4A78-47F0-8444-662A03786747}">
      <dsp:nvSpPr>
        <dsp:cNvPr id="0" name=""/>
        <dsp:cNvSpPr/>
      </dsp:nvSpPr>
      <dsp:spPr>
        <a:xfrm>
          <a:off x="0" y="603"/>
          <a:ext cx="11380941" cy="70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Maggiore diffusione dei </a:t>
          </a:r>
          <a:r>
            <a:rPr lang="it-IT" sz="2400" b="1" kern="1200" dirty="0"/>
            <a:t>Costi Standard</a:t>
          </a:r>
          <a:endParaRPr lang="en-US" sz="2400" kern="1200" dirty="0"/>
        </a:p>
      </dsp:txBody>
      <dsp:txXfrm>
        <a:off x="0" y="603"/>
        <a:ext cx="11380941" cy="706378"/>
      </dsp:txXfrm>
    </dsp:sp>
    <dsp:sp modelId="{F4FD5FC3-DDCB-4101-9ADE-203259FD00E3}">
      <dsp:nvSpPr>
        <dsp:cNvPr id="0" name=""/>
        <dsp:cNvSpPr/>
      </dsp:nvSpPr>
      <dsp:spPr>
        <a:xfrm>
          <a:off x="0" y="706982"/>
          <a:ext cx="11380941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CC66EB-98DA-47BD-80B1-21222B224E64}">
      <dsp:nvSpPr>
        <dsp:cNvPr id="0" name=""/>
        <dsp:cNvSpPr/>
      </dsp:nvSpPr>
      <dsp:spPr>
        <a:xfrm>
          <a:off x="0" y="706982"/>
          <a:ext cx="11380941" cy="70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Formazione</a:t>
          </a:r>
          <a:r>
            <a:rPr lang="it-IT" sz="2400" kern="1200" dirty="0"/>
            <a:t> mirata agli operatori e ai beneficiari (spese ammissibili, indicatori…)</a:t>
          </a:r>
          <a:endParaRPr lang="en-US" sz="2400" kern="1200" dirty="0"/>
        </a:p>
      </dsp:txBody>
      <dsp:txXfrm>
        <a:off x="0" y="706982"/>
        <a:ext cx="11380941" cy="706378"/>
      </dsp:txXfrm>
    </dsp:sp>
    <dsp:sp modelId="{F2EC7890-4D8F-4F3A-A515-E00EF737C58B}">
      <dsp:nvSpPr>
        <dsp:cNvPr id="0" name=""/>
        <dsp:cNvSpPr/>
      </dsp:nvSpPr>
      <dsp:spPr>
        <a:xfrm>
          <a:off x="0" y="1413360"/>
          <a:ext cx="11380941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F9CACB-86E0-484A-B2A1-942DE8B2B393}">
      <dsp:nvSpPr>
        <dsp:cNvPr id="0" name=""/>
        <dsp:cNvSpPr/>
      </dsp:nvSpPr>
      <dsp:spPr>
        <a:xfrm>
          <a:off x="0" y="1413360"/>
          <a:ext cx="11380941" cy="70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Modelli standard </a:t>
          </a:r>
          <a:r>
            <a:rPr lang="it-IT" sz="2400" kern="1200" dirty="0"/>
            <a:t>per rendicontazione, Vademecum e Linee guida</a:t>
          </a:r>
          <a:endParaRPr lang="en-US" sz="2400" kern="1200" dirty="0"/>
        </a:p>
      </dsp:txBody>
      <dsp:txXfrm>
        <a:off x="0" y="1413360"/>
        <a:ext cx="11380941" cy="706378"/>
      </dsp:txXfrm>
    </dsp:sp>
    <dsp:sp modelId="{E7BAD506-72CA-4799-923A-FDEB333FBC17}">
      <dsp:nvSpPr>
        <dsp:cNvPr id="0" name=""/>
        <dsp:cNvSpPr/>
      </dsp:nvSpPr>
      <dsp:spPr>
        <a:xfrm>
          <a:off x="0" y="2119739"/>
          <a:ext cx="11380941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1C386C-4A77-4FF7-82AB-18CF21648792}">
      <dsp:nvSpPr>
        <dsp:cNvPr id="0" name=""/>
        <dsp:cNvSpPr/>
      </dsp:nvSpPr>
      <dsp:spPr>
        <a:xfrm>
          <a:off x="0" y="2119739"/>
          <a:ext cx="11380941" cy="70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Monitoraggio</a:t>
          </a:r>
          <a:r>
            <a:rPr lang="it-IT" sz="2400" kern="1200" dirty="0"/>
            <a:t> </a:t>
          </a:r>
          <a:r>
            <a:rPr lang="it-IT" sz="2400" b="1" kern="1200" dirty="0"/>
            <a:t>attività</a:t>
          </a:r>
          <a:r>
            <a:rPr lang="it-IT" sz="2400" kern="1200" dirty="0"/>
            <a:t> (sistemi di warning sul S.I., misure correttive in itinere…)</a:t>
          </a:r>
          <a:endParaRPr lang="en-US" sz="2400" kern="1200" dirty="0"/>
        </a:p>
      </dsp:txBody>
      <dsp:txXfrm>
        <a:off x="0" y="2119739"/>
        <a:ext cx="11380941" cy="706378"/>
      </dsp:txXfrm>
    </dsp:sp>
    <dsp:sp modelId="{78F45124-01C6-41B2-AAA2-CFDAB7A5D3EF}">
      <dsp:nvSpPr>
        <dsp:cNvPr id="0" name=""/>
        <dsp:cNvSpPr/>
      </dsp:nvSpPr>
      <dsp:spPr>
        <a:xfrm>
          <a:off x="0" y="2826117"/>
          <a:ext cx="11380941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0C13C6-7233-4AC9-BF3D-A9333A4D3E95}">
      <dsp:nvSpPr>
        <dsp:cNvPr id="0" name=""/>
        <dsp:cNvSpPr/>
      </dsp:nvSpPr>
      <dsp:spPr>
        <a:xfrm>
          <a:off x="0" y="2826117"/>
          <a:ext cx="11380941" cy="70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E-mail</a:t>
          </a:r>
          <a:r>
            <a:rPr lang="it-IT" sz="2400" kern="1200" dirty="0"/>
            <a:t> dedicate ai BF e pubblicazione di </a:t>
          </a:r>
          <a:r>
            <a:rPr lang="it-IT" sz="2400" b="1" kern="1200" dirty="0"/>
            <a:t>FAQ</a:t>
          </a:r>
          <a:r>
            <a:rPr lang="it-IT" sz="2400" kern="1200" dirty="0"/>
            <a:t> aggiornate</a:t>
          </a:r>
          <a:endParaRPr lang="en-US" sz="2400" kern="1200" dirty="0"/>
        </a:p>
      </dsp:txBody>
      <dsp:txXfrm>
        <a:off x="0" y="2826117"/>
        <a:ext cx="11380941" cy="706378"/>
      </dsp:txXfrm>
    </dsp:sp>
    <dsp:sp modelId="{AF0F9828-FD4A-4B7A-863D-E6A6EAADE319}">
      <dsp:nvSpPr>
        <dsp:cNvPr id="0" name=""/>
        <dsp:cNvSpPr/>
      </dsp:nvSpPr>
      <dsp:spPr>
        <a:xfrm>
          <a:off x="0" y="3532496"/>
          <a:ext cx="11380941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96759E-9AE7-4CF2-9AED-85E3DD08006C}">
      <dsp:nvSpPr>
        <dsp:cNvPr id="0" name=""/>
        <dsp:cNvSpPr/>
      </dsp:nvSpPr>
      <dsp:spPr>
        <a:xfrm>
          <a:off x="0" y="3532496"/>
          <a:ext cx="11380941" cy="70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Check list di </a:t>
          </a:r>
          <a:r>
            <a:rPr lang="it-IT" sz="2400" b="1" kern="1200" dirty="0"/>
            <a:t>autocontrollo</a:t>
          </a:r>
          <a:r>
            <a:rPr lang="it-IT" sz="2400" kern="1200" dirty="0"/>
            <a:t> dei  BF</a:t>
          </a:r>
          <a:endParaRPr lang="en-US" sz="2400" kern="1200" dirty="0"/>
        </a:p>
      </dsp:txBody>
      <dsp:txXfrm>
        <a:off x="0" y="3532496"/>
        <a:ext cx="11380941" cy="706378"/>
      </dsp:txXfrm>
    </dsp:sp>
    <dsp:sp modelId="{7F010296-C997-4494-9431-071A432E9F25}">
      <dsp:nvSpPr>
        <dsp:cNvPr id="0" name=""/>
        <dsp:cNvSpPr/>
      </dsp:nvSpPr>
      <dsp:spPr>
        <a:xfrm>
          <a:off x="0" y="4238874"/>
          <a:ext cx="11380941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47E8AF-E0BA-4AE0-93CB-AC94A1A17E8C}">
      <dsp:nvSpPr>
        <dsp:cNvPr id="0" name=""/>
        <dsp:cNvSpPr/>
      </dsp:nvSpPr>
      <dsp:spPr>
        <a:xfrm>
          <a:off x="0" y="4238874"/>
          <a:ext cx="11380941" cy="70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Analisi dei rischi </a:t>
          </a:r>
          <a:r>
            <a:rPr lang="it-IT" sz="2400" kern="1200" dirty="0"/>
            <a:t>(ex-ante e in itinere)</a:t>
          </a:r>
          <a:endParaRPr lang="en-US" sz="2400" kern="1200" dirty="0"/>
        </a:p>
      </dsp:txBody>
      <dsp:txXfrm>
        <a:off x="0" y="4238874"/>
        <a:ext cx="11380941" cy="7063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F0E85-1605-4D8C-8122-E19A7D3B9ED6}">
      <dsp:nvSpPr>
        <dsp:cNvPr id="0" name=""/>
        <dsp:cNvSpPr/>
      </dsp:nvSpPr>
      <dsp:spPr>
        <a:xfrm>
          <a:off x="5625" y="241260"/>
          <a:ext cx="2975428" cy="4949707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15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/>
            <a:t>Il rafforzamento della capacità amministrativa, il miglioramento dei sistemi di controllo e una maggiore responsabilizzazione dei beneficiari rappresentano leve fondamentali per conseguire l’obiettivo di una gestione sempre più efficace, trasparente e regolare dei fondi europei</a:t>
          </a:r>
          <a:endParaRPr lang="en-US" sz="2000" kern="1200" dirty="0"/>
        </a:p>
      </dsp:txBody>
      <dsp:txXfrm>
        <a:off x="92772" y="328407"/>
        <a:ext cx="2801134" cy="4775413"/>
      </dsp:txXfrm>
    </dsp:sp>
    <dsp:sp modelId="{A0A03C7C-FD02-4D42-B0D1-B379C159884C}">
      <dsp:nvSpPr>
        <dsp:cNvPr id="0" name=""/>
        <dsp:cNvSpPr/>
      </dsp:nvSpPr>
      <dsp:spPr>
        <a:xfrm>
          <a:off x="3265601" y="2363275"/>
          <a:ext cx="603240" cy="7056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3265601" y="2504410"/>
        <a:ext cx="422268" cy="423407"/>
      </dsp:txXfrm>
    </dsp:sp>
    <dsp:sp modelId="{989D9D18-F805-42C4-878F-4EE139C212E1}">
      <dsp:nvSpPr>
        <dsp:cNvPr id="0" name=""/>
        <dsp:cNvSpPr/>
      </dsp:nvSpPr>
      <dsp:spPr>
        <a:xfrm>
          <a:off x="4119244" y="157768"/>
          <a:ext cx="2845475" cy="5116690"/>
        </a:xfrm>
        <a:prstGeom prst="roundRect">
          <a:avLst>
            <a:gd name="adj" fmla="val 10000"/>
          </a:avLst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b="1" kern="1200" dirty="0">
              <a:latin typeface="Aptos" panose="02110004020202020204"/>
              <a:ea typeface="+mn-ea"/>
              <a:cs typeface="+mn-cs"/>
            </a:rPr>
            <a:t>Una più efficace politica di coesione non può prescindere, nella Programmazione 2021- 2027, da un effettivo miglioramento nelle rendicontazioni della spesa</a:t>
          </a:r>
          <a:endParaRPr lang="en-US" sz="2200" b="1" kern="1200" dirty="0">
            <a:latin typeface="Aptos" panose="02110004020202020204"/>
            <a:ea typeface="+mn-ea"/>
            <a:cs typeface="+mn-cs"/>
          </a:endParaRPr>
        </a:p>
      </dsp:txBody>
      <dsp:txXfrm>
        <a:off x="4202585" y="241109"/>
        <a:ext cx="2678793" cy="4950008"/>
      </dsp:txXfrm>
    </dsp:sp>
    <dsp:sp modelId="{73163262-1CBA-4AD5-924F-70DDEFA1D892}">
      <dsp:nvSpPr>
        <dsp:cNvPr id="0" name=""/>
        <dsp:cNvSpPr/>
      </dsp:nvSpPr>
      <dsp:spPr>
        <a:xfrm>
          <a:off x="7323912" y="2319537"/>
          <a:ext cx="603240" cy="7056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7323912" y="2460672"/>
        <a:ext cx="422268" cy="423407"/>
      </dsp:txXfrm>
    </dsp:sp>
    <dsp:sp modelId="{E7775606-6BD4-4616-B965-6625BCA2031A}">
      <dsp:nvSpPr>
        <dsp:cNvPr id="0" name=""/>
        <dsp:cNvSpPr/>
      </dsp:nvSpPr>
      <dsp:spPr>
        <a:xfrm>
          <a:off x="8102909" y="233187"/>
          <a:ext cx="2845475" cy="496585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b="1" kern="1200" dirty="0">
              <a:latin typeface="Aptos" panose="02110004020202020204"/>
              <a:ea typeface="+mn-ea"/>
              <a:cs typeface="+mn-cs"/>
            </a:rPr>
            <a:t>L’obiettivo è creare una cultura della compliance in cui le Autorità dei Programmi con i Beneficiari ed i  controllori condividano le modalità e la responsabilità di una gestione corretta, anziché viverla in modo conflittuale</a:t>
          </a:r>
          <a:endParaRPr lang="en-US" sz="2200" b="1" kern="1200" dirty="0">
            <a:latin typeface="Aptos" panose="02110004020202020204"/>
            <a:ea typeface="+mn-ea"/>
            <a:cs typeface="+mn-cs"/>
          </a:endParaRPr>
        </a:p>
      </dsp:txBody>
      <dsp:txXfrm>
        <a:off x="8186250" y="316528"/>
        <a:ext cx="2678793" cy="47991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8CDF8-FE8F-4692-9BD1-B57B6AE379BD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59EBF-D12D-443A-8E5F-AD52C9B25D6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247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59EBF-D12D-443A-8E5F-AD52C9B25D6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720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59EBF-D12D-443A-8E5F-AD52C9B25D6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935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F7378E-D2B5-DD23-1556-706690B39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229C8AE-AFDE-3E1D-02F0-25586A722F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A6AF487-7545-3710-4DB4-81D6F9305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44E4DF-AF91-2A3A-2504-C99CD92FE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DE907A-B1C6-7263-8BBD-729AA57E1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5544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28A791-48F6-282E-DE42-935E00E1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AD93698-0FE9-81D5-2425-F4C7C0945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764277-71B1-1238-74AA-4699AB6C6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5E04E6-B9AE-0583-AA43-B50DB4302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4736EA-276D-F508-0387-8BDB410B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1954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B4EF9A5-0C8D-BD01-08F0-6311EE18B1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8E18489-7B1F-CA75-5BAA-D72C66711D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134B691-CBA0-C876-9D66-5C1E3EB0F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AB15684-E5EB-14A0-C36B-EB0A113DB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13811F-7F64-01BC-4088-B265DED43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92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72BF63-FE19-2266-F1EC-62677635D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51CF37-D9BF-33E9-0F8F-341C3EC57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71E2CB-87EF-A1E0-9AEF-EB3356B52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DA5DB1-9253-BD78-716D-38D6EB503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96FA1B-320D-BFE6-C9B9-366341CB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092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1CF742-1C71-28C4-FC0C-1E315FBE2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282531-99E9-B5AD-8FE9-460969228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4080DD-47AB-FEB9-74F5-B4BD8A233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08ED3E-1C8F-AE05-6C0F-EFE50AD36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80E377-EE8A-433A-D625-2E294414E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162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130C76-191E-FC41-E848-EECB900DF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D3B26B-E368-F449-5ECB-E97743BF25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D2BE58-4BB9-711F-5C46-A37511640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E9704FE-D388-54AD-ACB3-B8A5D0BAA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5F0AB74-4D04-8559-2705-7B555A6C7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DFEF0A0-C002-1A24-F3B6-0FD4CC699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87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744E0E-97D0-B5E3-8849-3820ACCB2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41ED8F6-DA1A-BFED-82FB-4C21384CD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DE7E2DA-F919-520A-38B2-6DDE6ED95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2A1C9F1-4F20-D9B8-E709-3937F01D0F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4C9CD9D-10D6-23C9-38AB-97F1D06A73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78046C4-B17B-8816-A01A-58FF7167B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30B0069-1AD8-702E-9197-51374052E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88755E5-87D5-9FC7-1CA4-58EB4ED88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2998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F9FB1B-EA0D-F91F-F89D-0A38A0AF4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68940BA-4958-226D-7FC2-F5925E366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042F062-75E3-A2E5-87A3-015A55417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B0DD38F-39FD-6889-1770-BE75423E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431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21F5F36-646A-BA68-72CC-DD8D80976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3584E2E-9F78-8847-EF9E-41A503571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F2E326-ECB9-B2CC-E184-D8DB8B5E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066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506791-229E-D41E-23FC-53B2A6B4E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54BA1E-05EA-B039-DD07-FC16BC95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330AEAA-054C-21AC-A107-A9F25041E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A932870-4D0C-8BBF-628C-0E2A3AC3E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1BF5D2-4D0E-3FDD-4A14-7415C1AF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56259D-D560-6B6A-A3AE-AA43927B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451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9CEFFC-44DC-92AC-74F1-F802693E2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F32D441-8C71-AEBD-EBDF-22ECE21BB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CE2D791-6EDB-AA5C-8BE4-1A24F5ED1B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295A284-9E1C-F34C-779B-B64156508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E27D44E-BB6A-373D-0BF3-BDD55FFD9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EB7936F-8B73-C3B2-BB65-2CCDB79BA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821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92D0D47-4FC3-A597-56BE-05A3DF3EC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E2762A-B3DB-9873-8294-66B6E09FB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4D5720-BFCF-29E1-6B69-4154BAB074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5548A0-2AD8-49B8-AE3B-6E58528EF0D4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87D6C9-1D0B-24AC-407E-F58641D50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9E246D-1248-9263-02FB-96F8351F0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FFB424-6622-4F67-996E-BC63AD97EE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79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39">
            <a:extLst>
              <a:ext uri="{FF2B5EF4-FFF2-40B4-BE49-F238E27FC236}">
                <a16:creationId xmlns:a16="http://schemas.microsoft.com/office/drawing/2014/main" id="{F549CA6F-5310-434A-9717-D7AF41FCE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A3CA9CA3-BFDE-3087-2F4E-556078CD9574}"/>
              </a:ext>
            </a:extLst>
          </p:cNvPr>
          <p:cNvSpPr txBox="1">
            <a:spLocks/>
          </p:cNvSpPr>
          <p:nvPr/>
        </p:nvSpPr>
        <p:spPr>
          <a:xfrm>
            <a:off x="238173" y="284427"/>
            <a:ext cx="7976568" cy="21267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000"/>
              </a:spcAft>
            </a:pPr>
            <a:endParaRPr lang="en-US" sz="3200" b="1" dirty="0"/>
          </a:p>
          <a:p>
            <a:pPr>
              <a:spcAft>
                <a:spcPts val="1000"/>
              </a:spcAft>
            </a:pPr>
            <a:r>
              <a:rPr lang="en-US" sz="3200" b="1" dirty="0"/>
              <a:t>Piano </a:t>
            </a:r>
            <a:r>
              <a:rPr lang="en-US" sz="3200" b="1" dirty="0" err="1"/>
              <a:t>d’azione</a:t>
            </a:r>
            <a:r>
              <a:rPr lang="en-US" sz="3200" b="1" dirty="0"/>
              <a:t> per </a:t>
            </a:r>
            <a:r>
              <a:rPr lang="en-US" sz="3200" b="1" dirty="0" err="1"/>
              <a:t>rafforzare</a:t>
            </a:r>
            <a:r>
              <a:rPr lang="en-US" sz="3200" b="1" dirty="0"/>
              <a:t> la </a:t>
            </a:r>
            <a:r>
              <a:rPr lang="en-US" sz="3200" b="1" dirty="0" err="1"/>
              <a:t>capacità</a:t>
            </a:r>
            <a:r>
              <a:rPr lang="en-US" sz="3200" b="1" dirty="0"/>
              <a:t> di </a:t>
            </a:r>
            <a:r>
              <a:rPr lang="en-US" sz="3200" b="1" dirty="0" err="1"/>
              <a:t>individuazione</a:t>
            </a:r>
            <a:r>
              <a:rPr lang="en-US" sz="3200" b="1" dirty="0"/>
              <a:t> </a:t>
            </a:r>
            <a:r>
              <a:rPr lang="en-US" sz="3200" b="1" dirty="0" err="1"/>
              <a:t>degli</a:t>
            </a:r>
            <a:r>
              <a:rPr lang="en-US" sz="3200" b="1" dirty="0"/>
              <a:t> </a:t>
            </a:r>
            <a:r>
              <a:rPr lang="en-US" sz="3200" b="1" dirty="0" err="1"/>
              <a:t>errori</a:t>
            </a:r>
            <a:r>
              <a:rPr lang="en-US" sz="3200" b="1" dirty="0"/>
              <a:t> e </a:t>
            </a:r>
            <a:r>
              <a:rPr lang="en-US" sz="3200" b="1" dirty="0" err="1"/>
              <a:t>favorire</a:t>
            </a:r>
            <a:r>
              <a:rPr lang="en-US" sz="3200" b="1" dirty="0"/>
              <a:t> </a:t>
            </a:r>
            <a:r>
              <a:rPr lang="en-US" sz="3200" b="1" dirty="0" err="1"/>
              <a:t>efficaci</a:t>
            </a:r>
            <a:r>
              <a:rPr lang="en-US" sz="3200" b="1" dirty="0"/>
              <a:t> </a:t>
            </a:r>
            <a:r>
              <a:rPr lang="en-US" sz="3200" b="1" dirty="0" err="1"/>
              <a:t>modalità</a:t>
            </a:r>
            <a:r>
              <a:rPr lang="en-US" sz="3200" b="1" dirty="0"/>
              <a:t> di </a:t>
            </a:r>
            <a:r>
              <a:rPr lang="en-US" sz="3200" b="1" dirty="0" err="1"/>
              <a:t>attuazione</a:t>
            </a:r>
            <a:br>
              <a:rPr lang="en-US" sz="3200" dirty="0"/>
            </a:br>
            <a:r>
              <a:rPr lang="en-US" sz="3200" b="1" dirty="0"/>
              <a:t> </a:t>
            </a:r>
            <a:br>
              <a:rPr lang="en-US" sz="3200" dirty="0"/>
            </a:br>
            <a:endParaRPr lang="en-US" sz="3200" dirty="0"/>
          </a:p>
          <a:p>
            <a:pPr>
              <a:spcAft>
                <a:spcPts val="1000"/>
              </a:spcAft>
            </a:pPr>
            <a:r>
              <a:rPr lang="en-US" sz="3200" b="1" dirty="0" err="1"/>
              <a:t>L'esperienza</a:t>
            </a:r>
            <a:r>
              <a:rPr lang="en-US" sz="3200" b="1" dirty="0"/>
              <a:t> </a:t>
            </a:r>
            <a:r>
              <a:rPr lang="en-US" sz="3200" b="1" dirty="0" err="1"/>
              <a:t>della</a:t>
            </a:r>
            <a:r>
              <a:rPr lang="en-US" sz="3200" b="1" dirty="0"/>
              <a:t> </a:t>
            </a:r>
            <a:r>
              <a:rPr lang="en-US" sz="3200" b="1" dirty="0" err="1"/>
              <a:t>Regione</a:t>
            </a:r>
            <a:r>
              <a:rPr lang="en-US" sz="3200" b="1" dirty="0"/>
              <a:t> Campania</a:t>
            </a:r>
            <a:br>
              <a:rPr lang="en-US" sz="3200" dirty="0"/>
            </a:br>
            <a:r>
              <a:rPr lang="en-US" sz="3200" b="1" dirty="0"/>
              <a:t>POR FSE 2024/2020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037C0EE-28E3-923D-0ED5-E0F6A027EE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521" y="4510446"/>
            <a:ext cx="7780711" cy="170984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1800" b="1" i="1" dirty="0">
                <a:latin typeface="+mj-lt"/>
                <a:ea typeface="+mj-ea"/>
                <a:cs typeface="+mj-cs"/>
              </a:rPr>
              <a:t>Incontro annuale Commissione Europea  IGRUE – </a:t>
            </a:r>
            <a:r>
              <a:rPr lang="it-IT" sz="1800" b="1" i="1" dirty="0" err="1">
                <a:latin typeface="+mj-lt"/>
                <a:ea typeface="+mj-ea"/>
                <a:cs typeface="+mj-cs"/>
              </a:rPr>
              <a:t>AdA</a:t>
            </a:r>
            <a:r>
              <a:rPr lang="it-IT" sz="1800" b="1" i="1" dirty="0">
                <a:latin typeface="+mj-lt"/>
                <a:ea typeface="+mj-ea"/>
                <a:cs typeface="+mj-cs"/>
              </a:rPr>
              <a:t> nazionali e regionali</a:t>
            </a:r>
          </a:p>
          <a:p>
            <a:pPr>
              <a:lnSpc>
                <a:spcPct val="100000"/>
              </a:lnSpc>
            </a:pPr>
            <a:r>
              <a:rPr lang="it-IT" sz="1800" b="1" i="1" dirty="0">
                <a:latin typeface="+mj-lt"/>
                <a:ea typeface="+mj-ea"/>
                <a:cs typeface="+mj-cs"/>
              </a:rPr>
              <a:t>Genova, 14 e 15 maggio 2025</a:t>
            </a:r>
            <a:endParaRPr lang="en-US" sz="1800" b="1" i="1" dirty="0">
              <a:latin typeface="+mj-lt"/>
              <a:ea typeface="+mj-ea"/>
              <a:cs typeface="+mj-cs"/>
            </a:endParaRPr>
          </a:p>
        </p:txBody>
      </p:sp>
      <p:grpSp>
        <p:nvGrpSpPr>
          <p:cNvPr id="48" name="Group 4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079173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4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089A89A-1E9C-4761-9DFF-53C275FBF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12233" y="191193"/>
            <a:ext cx="3204078" cy="64673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6" descr="Image result for logo regione campania">
            <a:extLst>
              <a:ext uri="{FF2B5EF4-FFF2-40B4-BE49-F238E27FC236}">
                <a16:creationId xmlns:a16="http://schemas.microsoft.com/office/drawing/2014/main" id="{6DBCC806-88F1-9888-D03C-87D295EA9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654581" y="3203862"/>
            <a:ext cx="1400130" cy="1325599"/>
          </a:xfrm>
          <a:prstGeom prst="rect">
            <a:avLst/>
          </a:prstGeom>
          <a:noFill/>
        </p:spPr>
      </p:pic>
      <p:pic>
        <p:nvPicPr>
          <p:cNvPr id="7" name="image2.png">
            <a:extLst>
              <a:ext uri="{FF2B5EF4-FFF2-40B4-BE49-F238E27FC236}">
                <a16:creationId xmlns:a16="http://schemas.microsoft.com/office/drawing/2014/main" id="{0F06F928-0073-A349-C0E8-0A7E1E79896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654581" y="328633"/>
            <a:ext cx="1322095" cy="1213320"/>
          </a:xfrm>
          <a:prstGeom prst="rect">
            <a:avLst/>
          </a:prstGeom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61DD2038-FDBF-80A0-CE15-4E2610663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11676" t="14720" r="24275" b="10000"/>
          <a:stretch>
            <a:fillRect/>
          </a:stretch>
        </p:blipFill>
        <p:spPr bwMode="auto">
          <a:xfrm>
            <a:off x="9280860" y="4848820"/>
            <a:ext cx="1906723" cy="1400667"/>
          </a:xfrm>
          <a:prstGeom prst="rect">
            <a:avLst/>
          </a:prstGeom>
          <a:noFill/>
        </p:spPr>
      </p:pic>
      <p:pic>
        <p:nvPicPr>
          <p:cNvPr id="6" name="Picture 4" descr="Image result for logo repubblica italiana">
            <a:extLst>
              <a:ext uri="{FF2B5EF4-FFF2-40B4-BE49-F238E27FC236}">
                <a16:creationId xmlns:a16="http://schemas.microsoft.com/office/drawing/2014/main" id="{3A96BAEE-22D9-F903-2074-3A80C8960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5888" t="5771" r="43477"/>
          <a:stretch>
            <a:fillRect/>
          </a:stretch>
        </p:blipFill>
        <p:spPr bwMode="auto">
          <a:xfrm>
            <a:off x="9770773" y="1679393"/>
            <a:ext cx="1167745" cy="13255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9120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F41A85-5A88-12D6-F2C3-EC9C0F745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7">
            <a:extLst>
              <a:ext uri="{FF2B5EF4-FFF2-40B4-BE49-F238E27FC236}">
                <a16:creationId xmlns:a16="http://schemas.microsoft.com/office/drawing/2014/main" id="{A741C477-D024-64F0-673C-4829F01C4C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8DDDFB45-B7F3-0111-693B-16CCCAE0DD72}"/>
              </a:ext>
            </a:extLst>
          </p:cNvPr>
          <p:cNvSpPr txBox="1">
            <a:spLocks/>
          </p:cNvSpPr>
          <p:nvPr/>
        </p:nvSpPr>
        <p:spPr>
          <a:xfrm>
            <a:off x="9455143" y="4497201"/>
            <a:ext cx="2446465" cy="1178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</a:pP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3D14EF42-E363-E5F4-E4EE-33E0354F46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1">
            <a:extLst>
              <a:ext uri="{FF2B5EF4-FFF2-40B4-BE49-F238E27FC236}">
                <a16:creationId xmlns:a16="http://schemas.microsoft.com/office/drawing/2014/main" id="{89D5083C-7DE2-8230-A305-7806D31F7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id="{71DD3765-4E69-F7C3-ACC0-D056BD4F68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176DCA3C-D498-E74D-2F30-CCFFB756A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7908" y="219261"/>
            <a:ext cx="2633700" cy="445047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3B754866-350A-AFE3-81B1-80A4F91FF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38931"/>
            <a:ext cx="12104915" cy="560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olo 1">
            <a:extLst>
              <a:ext uri="{FF2B5EF4-FFF2-40B4-BE49-F238E27FC236}">
                <a16:creationId xmlns:a16="http://schemas.microsoft.com/office/drawing/2014/main" id="{5063A12C-0E95-138C-285B-137E34324007}"/>
              </a:ext>
            </a:extLst>
          </p:cNvPr>
          <p:cNvSpPr txBox="1">
            <a:spLocks/>
          </p:cNvSpPr>
          <p:nvPr/>
        </p:nvSpPr>
        <p:spPr>
          <a:xfrm>
            <a:off x="253811" y="172369"/>
            <a:ext cx="8572501" cy="666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</a:pP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Aspetti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quali-quantitativi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dei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rilievi senza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impatto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finanziario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2/2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26E2856-DF9E-717D-0314-4C4B10E81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5279" y="3733068"/>
            <a:ext cx="3050772" cy="19424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Categorie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di 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errore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senza 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impatto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finanziario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 </a:t>
            </a:r>
            <a:r>
              <a:rPr lang="en-US" sz="2400" b="1" dirty="0" err="1"/>
              <a:t>tipologia</a:t>
            </a:r>
            <a:r>
              <a:rPr lang="en-US" sz="2400" b="1" dirty="0"/>
              <a:t> </a:t>
            </a:r>
            <a:r>
              <a:rPr lang="en-US" sz="2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di </a:t>
            </a:r>
            <a:r>
              <a:rPr lang="en-US" sz="24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beneficiario</a:t>
            </a:r>
            <a:r>
              <a:rPr lang="en-US" sz="2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endParaRPr lang="en-US" sz="23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49390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F049BC-E213-70FD-5DB4-6A2C3C079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4EB44A-4C36-D9AE-3260-DEF1949F5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622" y="290333"/>
            <a:ext cx="10172178" cy="45685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PROPOSTE DI MIGLIORAMENTO</a:t>
            </a:r>
            <a:endParaRPr lang="it-IT" sz="3200" b="1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CDA68DCE-846C-FDCA-A404-E4C4674E9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240" y="5947347"/>
            <a:ext cx="3648941" cy="620320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32014169-5F72-44EC-5F2D-EE0A19DF7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1F19C9F-537C-C0E5-0837-2DC8F431C8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FFE1DB8-BE9C-5ADB-3699-C23518A1FE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1" name="Segnaposto contenuto 2">
            <a:extLst>
              <a:ext uri="{FF2B5EF4-FFF2-40B4-BE49-F238E27FC236}">
                <a16:creationId xmlns:a16="http://schemas.microsoft.com/office/drawing/2014/main" id="{FAA5DC67-E509-DA31-A6F3-74C65C8B9F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625024"/>
              </p:ext>
            </p:extLst>
          </p:nvPr>
        </p:nvGraphicFramePr>
        <p:xfrm>
          <a:off x="518785" y="956071"/>
          <a:ext cx="11380941" cy="4945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96811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388F20F8-60BF-42FE-A252-DFD5A7445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8A68847-134F-4AF1-B1C6-332344C9C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9F187AA-DC04-0AEE-5461-285797E0B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799" y="674918"/>
            <a:ext cx="8792227" cy="669790"/>
          </a:xfrm>
        </p:spPr>
        <p:txBody>
          <a:bodyPr>
            <a:normAutofit/>
          </a:bodyPr>
          <a:lstStyle/>
          <a:p>
            <a:pPr algn="ctr"/>
            <a:r>
              <a:rPr lang="it-IT" sz="2900" b="1" dirty="0">
                <a:latin typeface="+mn-lt"/>
              </a:rPr>
              <a:t>CONCLUSIONI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963A685E-1979-5EE1-170B-E33F269AA0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2343973"/>
              </p:ext>
            </p:extLst>
          </p:nvPr>
        </p:nvGraphicFramePr>
        <p:xfrm>
          <a:off x="720247" y="1325563"/>
          <a:ext cx="10954011" cy="5432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6">
            <a:extLst>
              <a:ext uri="{FF2B5EF4-FFF2-40B4-BE49-F238E27FC236}">
                <a16:creationId xmlns:a16="http://schemas.microsoft.com/office/drawing/2014/main" id="{7A9614D9-CE7B-431E-3BB2-3416A41BC8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0505" y="100209"/>
            <a:ext cx="3171380" cy="53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5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0">
            <a:extLst>
              <a:ext uri="{FF2B5EF4-FFF2-40B4-BE49-F238E27FC236}">
                <a16:creationId xmlns:a16="http://schemas.microsoft.com/office/drawing/2014/main" id="{8B9AA7C6-5E5A-498E-A6DF-A943376E0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22">
            <a:extLst>
              <a:ext uri="{FF2B5EF4-FFF2-40B4-BE49-F238E27FC236}">
                <a16:creationId xmlns:a16="http://schemas.microsoft.com/office/drawing/2014/main" id="{83EAB11A-76F7-48F4-9B4F-5BFDF4BF9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300" y="2385102"/>
            <a:ext cx="574091" cy="2087796"/>
            <a:chOff x="209668" y="2857422"/>
            <a:chExt cx="463662" cy="208779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4D4C416-D5F4-4F6F-A6F1-87A21CD4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423947" y="2857422"/>
              <a:ext cx="249383" cy="20877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24">
              <a:extLst>
                <a:ext uri="{FF2B5EF4-FFF2-40B4-BE49-F238E27FC236}">
                  <a16:creationId xmlns:a16="http://schemas.microsoft.com/office/drawing/2014/main" id="{C6AC1C30-21C6-4BF6-93EE-B211D7A85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209668" y="2857423"/>
              <a:ext cx="1" cy="208779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26">
            <a:extLst>
              <a:ext uri="{FF2B5EF4-FFF2-40B4-BE49-F238E27FC236}">
                <a16:creationId xmlns:a16="http://schemas.microsoft.com/office/drawing/2014/main" id="{81E140AE-0ABF-47C8-BF32-7D2F0CF2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631767"/>
            <a:ext cx="11111729" cy="5752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114F18-599C-7CBF-0111-2BD0748BE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4148" y="1239927"/>
            <a:ext cx="6259599" cy="468058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3600" b="1" dirty="0"/>
              <a:t>Grazie per l’attenzione!</a:t>
            </a:r>
          </a:p>
          <a:p>
            <a:pPr marL="0" indent="0">
              <a:buNone/>
            </a:pPr>
            <a:endParaRPr lang="it-IT" sz="3600" dirty="0"/>
          </a:p>
          <a:p>
            <a:pPr marL="0" indent="0">
              <a:buNone/>
            </a:pPr>
            <a:r>
              <a:rPr lang="it-IT" sz="3600" dirty="0"/>
              <a:t>ada.fse@regione.campania.it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143C7BC1-A3FF-B68A-2B59-F14EB857F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198" y="5395549"/>
            <a:ext cx="2633700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174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39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Triangle 4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4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9877E48-1558-7D1F-4119-11A595BD0FBD}"/>
              </a:ext>
            </a:extLst>
          </p:cNvPr>
          <p:cNvSpPr txBox="1"/>
          <p:nvPr/>
        </p:nvSpPr>
        <p:spPr>
          <a:xfrm>
            <a:off x="701845" y="586741"/>
            <a:ext cx="1078490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i="1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</a:t>
            </a:r>
            <a:r>
              <a:rPr lang="it-IT" sz="32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ction plan to </a:t>
            </a:r>
            <a:r>
              <a:rPr lang="it-IT" sz="3200" b="1" i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enhance</a:t>
            </a:r>
            <a:r>
              <a:rPr lang="it-IT" sz="32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it-IT" sz="3200" b="1" i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detection</a:t>
            </a:r>
            <a:r>
              <a:rPr lang="it-IT" sz="32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it-IT" sz="3200" b="1" i="1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capacity</a:t>
            </a:r>
            <a:r>
              <a:rPr lang="it-IT" sz="3200" b="1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: </a:t>
            </a:r>
          </a:p>
          <a:p>
            <a:pPr algn="ctr"/>
            <a:r>
              <a:rPr lang="it-IT" sz="2400" dirty="0">
                <a:latin typeface="Aptos" panose="020B0004020202020204" pitchFamily="34" charset="0"/>
              </a:rPr>
              <a:t>A </a:t>
            </a:r>
            <a:r>
              <a:rPr lang="it-IT" sz="2400" dirty="0" err="1">
                <a:latin typeface="Aptos" panose="020B0004020202020204" pitchFamily="34" charset="0"/>
              </a:rPr>
              <a:t>Member</a:t>
            </a:r>
            <a:r>
              <a:rPr lang="it-IT" sz="2400" dirty="0">
                <a:latin typeface="Aptos" panose="020B0004020202020204" pitchFamily="34" charset="0"/>
              </a:rPr>
              <a:t> State-</a:t>
            </a:r>
            <a:r>
              <a:rPr lang="it-IT" sz="2400" dirty="0" err="1">
                <a:latin typeface="Aptos" panose="020B0004020202020204" pitchFamily="34" charset="0"/>
              </a:rPr>
              <a:t>driven</a:t>
            </a:r>
            <a:r>
              <a:rPr lang="it-IT" sz="2400" dirty="0">
                <a:latin typeface="Aptos" panose="020B0004020202020204" pitchFamily="34" charset="0"/>
              </a:rPr>
              <a:t> </a:t>
            </a:r>
            <a:r>
              <a:rPr lang="it-IT" sz="2400" dirty="0" err="1">
                <a:latin typeface="Aptos" panose="020B0004020202020204" pitchFamily="34" charset="0"/>
              </a:rPr>
              <a:t>initiative</a:t>
            </a:r>
            <a:r>
              <a:rPr lang="it-IT" sz="2400" dirty="0">
                <a:latin typeface="Aptos" panose="020B0004020202020204" pitchFamily="34" charset="0"/>
              </a:rPr>
              <a:t> CPRE_24-0020-00 del 16/12/2024</a:t>
            </a:r>
          </a:p>
          <a:p>
            <a:pPr algn="ctr"/>
            <a:endParaRPr lang="it-IT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ctr"/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la Commissione invitava le </a:t>
            </a:r>
            <a:r>
              <a:rPr lang="it-IT" sz="24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AdA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ad una riflessione sulle principali aree di errore nel </a:t>
            </a:r>
            <a:r>
              <a:rPr lang="it-IT" sz="2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POR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in termini di frequenza e su quelle con il maggiore impatto finanziario</a:t>
            </a:r>
            <a:endParaRPr lang="it-IT" sz="24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9C64464-107B-BAB3-B43F-53C18D93B56F}"/>
              </a:ext>
            </a:extLst>
          </p:cNvPr>
          <p:cNvSpPr txBox="1"/>
          <p:nvPr/>
        </p:nvSpPr>
        <p:spPr>
          <a:xfrm>
            <a:off x="2101424" y="2829233"/>
            <a:ext cx="747234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Identifica</a:t>
            </a:r>
            <a:r>
              <a:rPr lang="it-IT" sz="2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 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le </a:t>
            </a:r>
            <a:r>
              <a:rPr lang="it-IT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cause principali 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degli errori e le possibili </a:t>
            </a:r>
            <a:r>
              <a:rPr lang="it-IT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aree di miglioramento</a:t>
            </a:r>
          </a:p>
          <a:p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85535205-9B05-FB17-C6EB-35B0EF6841B5}"/>
              </a:ext>
            </a:extLst>
          </p:cNvPr>
          <p:cNvSpPr txBox="1"/>
          <p:nvPr/>
        </p:nvSpPr>
        <p:spPr>
          <a:xfrm>
            <a:off x="2101423" y="4284037"/>
            <a:ext cx="75384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Contribuire al rafforzamento della </a:t>
            </a:r>
            <a:r>
              <a:rPr lang="it-IT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capacità amministrativa </a:t>
            </a:r>
            <a:r>
              <a:rPr lang="it-IT" sz="2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ell'attuazione dei fondi, oggetto anche dell'Accordo di Partenariato italiano e delle azioni da esso previste</a:t>
            </a:r>
            <a:endParaRPr lang="it-IT" sz="2400" dirty="0"/>
          </a:p>
        </p:txBody>
      </p:sp>
      <p:pic>
        <p:nvPicPr>
          <p:cNvPr id="21" name="Elemento grafico 20" descr="Frecce a zig zag con riempimento a tinta unita">
            <a:extLst>
              <a:ext uri="{FF2B5EF4-FFF2-40B4-BE49-F238E27FC236}">
                <a16:creationId xmlns:a16="http://schemas.microsoft.com/office/drawing/2014/main" id="{52319FFC-FD6B-BD46-0FB4-3CF10EB5BF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8721" y="2699618"/>
            <a:ext cx="914400" cy="914400"/>
          </a:xfrm>
          <a:prstGeom prst="rect">
            <a:avLst/>
          </a:prstGeom>
        </p:spPr>
      </p:pic>
      <p:pic>
        <p:nvPicPr>
          <p:cNvPr id="23" name="Elemento grafico 22" descr="Frecce a zig zag con riempimento a tinta unita">
            <a:extLst>
              <a:ext uri="{FF2B5EF4-FFF2-40B4-BE49-F238E27FC236}">
                <a16:creationId xmlns:a16="http://schemas.microsoft.com/office/drawing/2014/main" id="{5247A4E2-51AC-E0E2-97DF-5A85A4885F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8721" y="4500180"/>
            <a:ext cx="914400" cy="914400"/>
          </a:xfrm>
          <a:prstGeom prst="rect">
            <a:avLst/>
          </a:prstGeom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id="{FA24DEB3-63B9-2724-B55A-4CE11DF934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97" y="6280624"/>
            <a:ext cx="2633700" cy="445047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89068C43-647A-108D-FD56-D28788F16BF7}"/>
              </a:ext>
            </a:extLst>
          </p:cNvPr>
          <p:cNvSpPr txBox="1"/>
          <p:nvPr/>
        </p:nvSpPr>
        <p:spPr>
          <a:xfrm rot="18913169">
            <a:off x="9541227" y="4699717"/>
            <a:ext cx="2670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OBIETTIVI</a:t>
            </a:r>
            <a:endParaRPr lang="it-I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560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0D4E492-98F4-546D-9559-02C3D11A8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71" y="753325"/>
            <a:ext cx="10250029" cy="1567136"/>
          </a:xfrm>
        </p:spPr>
        <p:txBody>
          <a:bodyPr anchor="ctr">
            <a:normAutofit/>
          </a:bodyPr>
          <a:lstStyle/>
          <a:p>
            <a:pPr algn="ctr"/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it-IT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9 RAC FSE 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(dal 2017 </a:t>
            </a:r>
            <a:r>
              <a:rPr lang="it-IT" sz="2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al 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2025) </a:t>
            </a:r>
            <a:r>
              <a:rPr lang="it-IT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 195 operazioni controllate, </a:t>
            </a:r>
            <a:b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per un importo certificato complessivo di </a:t>
            </a:r>
            <a:r>
              <a:rPr lang="it-IT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€ 297.591.461,81, 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pari al </a:t>
            </a:r>
            <a:r>
              <a:rPr lang="it-IT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39% </a:t>
            </a:r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della spesa certificata nell’intero periodo (€ 768.935.861,55)</a:t>
            </a:r>
            <a:endParaRPr lang="it-IT" sz="24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e 28">
            <a:extLst>
              <a:ext uri="{FF2B5EF4-FFF2-40B4-BE49-F238E27FC236}">
                <a16:creationId xmlns:a16="http://schemas.microsoft.com/office/drawing/2014/main" id="{BF4D040B-9027-05D0-9694-064B2C33F61C}"/>
              </a:ext>
            </a:extLst>
          </p:cNvPr>
          <p:cNvSpPr/>
          <p:nvPr/>
        </p:nvSpPr>
        <p:spPr>
          <a:xfrm>
            <a:off x="2191712" y="2611565"/>
            <a:ext cx="4914766" cy="328262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E48588E6-A0B5-AB53-E4F9-02E4907C970F}"/>
              </a:ext>
            </a:extLst>
          </p:cNvPr>
          <p:cNvSpPr/>
          <p:nvPr/>
        </p:nvSpPr>
        <p:spPr>
          <a:xfrm>
            <a:off x="5404672" y="3180109"/>
            <a:ext cx="3419575" cy="2084623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31" name="Text Box 7">
            <a:extLst>
              <a:ext uri="{FF2B5EF4-FFF2-40B4-BE49-F238E27FC236}">
                <a16:creationId xmlns:a16="http://schemas.microsoft.com/office/drawing/2014/main" id="{044C87B8-C29F-E8EB-A4BD-31CCCE83E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6670" y="4000833"/>
            <a:ext cx="2243045" cy="461665"/>
          </a:xfrm>
          <a:prstGeom prst="rect">
            <a:avLst/>
          </a:prstGeom>
          <a:solidFill>
            <a:srgbClr val="F6C5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2400" b="1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50</a:t>
            </a:r>
            <a:r>
              <a:rPr kumimoji="0" lang="it-IT" altLang="it-I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2" name="Text Box 5">
            <a:extLst>
              <a:ext uri="{FF2B5EF4-FFF2-40B4-BE49-F238E27FC236}">
                <a16:creationId xmlns:a16="http://schemas.microsoft.com/office/drawing/2014/main" id="{2FC99F30-D0AC-5451-EF9F-377F7E644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878" y="4000834"/>
            <a:ext cx="6055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44</a:t>
            </a:r>
            <a:r>
              <a:rPr kumimoji="0" lang="it-IT" altLang="it-I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Text Box 8">
            <a:extLst>
              <a:ext uri="{FF2B5EF4-FFF2-40B4-BE49-F238E27FC236}">
                <a16:creationId xmlns:a16="http://schemas.microsoft.com/office/drawing/2014/main" id="{0CF35DA8-A202-2B70-F855-96E6CE642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496" y="4000834"/>
            <a:ext cx="739036" cy="461665"/>
          </a:xfrm>
          <a:prstGeom prst="rect">
            <a:avLst/>
          </a:prstGeom>
          <a:solidFill>
            <a:srgbClr val="CAED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15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F23D1B13-C383-42D2-5A06-587178BFE1DB}"/>
              </a:ext>
            </a:extLst>
          </p:cNvPr>
          <p:cNvSpPr txBox="1"/>
          <p:nvPr/>
        </p:nvSpPr>
        <p:spPr>
          <a:xfrm>
            <a:off x="7968764" y="4616074"/>
            <a:ext cx="3699484" cy="1669368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n. 59 operazioni con impatto finanziario per un importo complessivo di € 246.793,68</a:t>
            </a:r>
            <a:r>
              <a:rPr lang="it-IT" b="1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per una </a:t>
            </a:r>
            <a:r>
              <a:rPr lang="it-IT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spesa irregolare “proiettata” pari a € 604.002,40</a:t>
            </a:r>
          </a:p>
        </p:txBody>
      </p:sp>
      <p:pic>
        <p:nvPicPr>
          <p:cNvPr id="37" name="Picture 6">
            <a:extLst>
              <a:ext uri="{FF2B5EF4-FFF2-40B4-BE49-F238E27FC236}">
                <a16:creationId xmlns:a16="http://schemas.microsoft.com/office/drawing/2014/main" id="{78D0F6A8-CCA9-9E3F-F750-87BA98C98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778" y="254370"/>
            <a:ext cx="2633700" cy="44504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76F6E81-321C-428A-22C3-22444D91C5CB}"/>
              </a:ext>
            </a:extLst>
          </p:cNvPr>
          <p:cNvSpPr txBox="1"/>
          <p:nvPr/>
        </p:nvSpPr>
        <p:spPr>
          <a:xfrm>
            <a:off x="365764" y="3379249"/>
            <a:ext cx="4109572" cy="52322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Irregolarità senza impatto</a:t>
            </a:r>
            <a:endParaRPr kumimoji="0" lang="it-IT" altLang="it-IT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B77EBBB-7FDF-CB70-D16B-1A7FD44AA515}"/>
              </a:ext>
            </a:extLst>
          </p:cNvPr>
          <p:cNvSpPr txBox="1"/>
          <p:nvPr/>
        </p:nvSpPr>
        <p:spPr>
          <a:xfrm>
            <a:off x="6887919" y="3331555"/>
            <a:ext cx="4743845" cy="523220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800" b="0" i="0" u="none" strike="noStrike" cap="none" normalizeH="0" baseline="0">
                <a:ln>
                  <a:noFill/>
                </a:ln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it-IT" altLang="it-IT" dirty="0"/>
              <a:t>Irregolarità con impatto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ECCA740-8A5F-892B-A8EA-2CB451E8D959}"/>
              </a:ext>
            </a:extLst>
          </p:cNvPr>
          <p:cNvSpPr txBox="1"/>
          <p:nvPr/>
        </p:nvSpPr>
        <p:spPr>
          <a:xfrm>
            <a:off x="371157" y="4592845"/>
            <a:ext cx="3048448" cy="103227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n. </a:t>
            </a:r>
            <a:r>
              <a:rPr lang="it-IT" b="1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94</a:t>
            </a:r>
            <a:r>
              <a:rPr lang="it-IT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operazioni con irregolarità senza impatto finanziario</a:t>
            </a:r>
          </a:p>
        </p:txBody>
      </p:sp>
    </p:spTree>
    <p:extLst>
      <p:ext uri="{BB962C8B-B14F-4D97-AF65-F5344CB8AC3E}">
        <p14:creationId xmlns:p14="http://schemas.microsoft.com/office/powerpoint/2010/main" val="3138989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F8EC81-AAA3-8CA0-1ED3-0BCF71139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10">
            <a:extLst>
              <a:ext uri="{FF2B5EF4-FFF2-40B4-BE49-F238E27FC236}">
                <a16:creationId xmlns:a16="http://schemas.microsoft.com/office/drawing/2014/main" id="{2FE240A9-F2C3-8374-9CEC-FEB183757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E6783816-2244-D556-FB3D-D8B93BD02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68FD69B-ADDC-EDB3-1DFA-EED391C9A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EE8BD7A3-BD5B-BDB2-D43B-0BD8D14AC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950A9D6-5A23-006C-353B-8A14DE660EF3}"/>
              </a:ext>
            </a:extLst>
          </p:cNvPr>
          <p:cNvSpPr txBox="1"/>
          <p:nvPr/>
        </p:nvSpPr>
        <p:spPr>
          <a:xfrm>
            <a:off x="604872" y="630977"/>
            <a:ext cx="105156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Operazioni controllate Vs Operazioni con irregolarità</a:t>
            </a:r>
            <a:r>
              <a:rPr lang="it-IT" sz="3200" b="1" dirty="0">
                <a:effectLst/>
                <a:highlight>
                  <a:srgbClr val="FFFF00"/>
                </a:highlight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endParaRPr lang="it-IT" sz="3200" dirty="0"/>
          </a:p>
        </p:txBody>
      </p:sp>
      <p:sp>
        <p:nvSpPr>
          <p:cNvPr id="32" name="Titolo 31">
            <a:extLst>
              <a:ext uri="{FF2B5EF4-FFF2-40B4-BE49-F238E27FC236}">
                <a16:creationId xmlns:a16="http://schemas.microsoft.com/office/drawing/2014/main" id="{C3CF8BBB-6E00-CC9A-A615-EF13D90E5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73" y="-183790"/>
            <a:ext cx="10515600" cy="1325563"/>
          </a:xfrm>
        </p:spPr>
        <p:txBody>
          <a:bodyPr>
            <a:normAutofit/>
          </a:bodyPr>
          <a:lstStyle/>
          <a:p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Aspetti quali-quantitativi dei rilievi con impatto finanziario 1/5</a:t>
            </a:r>
            <a:endParaRPr lang="it-IT" sz="2400" dirty="0"/>
          </a:p>
        </p:txBody>
      </p:sp>
      <p:pic>
        <p:nvPicPr>
          <p:cNvPr id="33" name="Picture 6">
            <a:extLst>
              <a:ext uri="{FF2B5EF4-FFF2-40B4-BE49-F238E27FC236}">
                <a16:creationId xmlns:a16="http://schemas.microsoft.com/office/drawing/2014/main" id="{598E40AD-13DB-A179-1C3C-25DA8D040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5646" y="185930"/>
            <a:ext cx="2633700" cy="44504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A446215-484C-C1E9-8A1A-EDDE0260A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73" y="1328821"/>
            <a:ext cx="10963208" cy="512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396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FB60E8C-7224-44A4-87A0-46A1711DD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A32751-37A2-45C0-BE94-63D375E27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55FBCD-CD42-40F5-8A1B-3203F9CAE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2FE50232-FDCA-840F-EE05-ACDB81B60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4" y="200534"/>
            <a:ext cx="10590028" cy="288587"/>
          </a:xfrm>
        </p:spPr>
        <p:txBody>
          <a:bodyPr>
            <a:noAutofit/>
          </a:bodyPr>
          <a:lstStyle/>
          <a:p>
            <a:r>
              <a:rPr lang="it-IT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Aspetti quali-quantitativi dei rilievi con impatto finanziario 2/5</a:t>
            </a:r>
            <a:endParaRPr lang="it-IT" sz="2400" dirty="0"/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884BDE9B-1563-1071-858C-D4B12EEE0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3712" y="158330"/>
            <a:ext cx="2633700" cy="445047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947C39-3C58-FB6F-2C61-155058B01945}"/>
              </a:ext>
            </a:extLst>
          </p:cNvPr>
          <p:cNvSpPr txBox="1"/>
          <p:nvPr/>
        </p:nvSpPr>
        <p:spPr>
          <a:xfrm>
            <a:off x="344424" y="443401"/>
            <a:ext cx="96880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Frequenza delle irregolarità vs impatto finanziario</a:t>
            </a:r>
            <a:endParaRPr lang="it-IT" sz="32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6263B6E-320E-65BC-C238-44A58C2BD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1155875"/>
            <a:ext cx="8301682" cy="4829849"/>
          </a:xfrm>
          <a:prstGeom prst="rect">
            <a:avLst/>
          </a:prstGeom>
        </p:spPr>
      </p:pic>
      <p:graphicFrame>
        <p:nvGraphicFramePr>
          <p:cNvPr id="18" name="Segnaposto contenuto 17">
            <a:extLst>
              <a:ext uri="{FF2B5EF4-FFF2-40B4-BE49-F238E27FC236}">
                <a16:creationId xmlns:a16="http://schemas.microsoft.com/office/drawing/2014/main" id="{B93706A0-C85C-2D1B-A32C-0EE9AA8CF1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218048"/>
              </p:ext>
            </p:extLst>
          </p:nvPr>
        </p:nvGraphicFramePr>
        <p:xfrm>
          <a:off x="8283392" y="1768380"/>
          <a:ext cx="3606094" cy="404139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81202">
                  <a:extLst>
                    <a:ext uri="{9D8B030D-6E8A-4147-A177-3AD203B41FA5}">
                      <a16:colId xmlns:a16="http://schemas.microsoft.com/office/drawing/2014/main" val="3759903770"/>
                    </a:ext>
                  </a:extLst>
                </a:gridCol>
                <a:gridCol w="3024892">
                  <a:extLst>
                    <a:ext uri="{9D8B030D-6E8A-4147-A177-3AD203B41FA5}">
                      <a16:colId xmlns:a16="http://schemas.microsoft.com/office/drawing/2014/main" val="2542025127"/>
                    </a:ext>
                  </a:extLst>
                </a:gridCol>
              </a:tblGrid>
              <a:tr h="736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8.9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Spese non rientranti tra quelle ammissibili previste dal Programma o dal progetto finanziato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extLst>
                  <a:ext uri="{0D108BD9-81ED-4DB2-BD59-A6C34878D82A}">
                    <a16:rowId xmlns:a16="http://schemas.microsoft.com/office/drawing/2014/main" val="1329430237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5.1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Spese non adeguatamente documentate o supportate da giustificativi non conformi.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extLst>
                  <a:ext uri="{0D108BD9-81ED-4DB2-BD59-A6C34878D82A}">
                    <a16:rowId xmlns:a16="http://schemas.microsoft.com/office/drawing/2014/main" val="893190507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7.1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Errori materiali nella determinazione dei costi, duplicazione di voci o applicazione di tariffe errate.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extLst>
                  <a:ext uri="{0D108BD9-81ED-4DB2-BD59-A6C34878D82A}">
                    <a16:rowId xmlns:a16="http://schemas.microsoft.com/office/drawing/2014/main" val="2470014759"/>
                  </a:ext>
                </a:extLst>
              </a:tr>
              <a:tr h="796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13.1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Irregolarità riconducibili ad erronea modalità di selezione dei fornitori o dei partner progettuali, ovvero a pagamenti non effettuati secondo le linee guida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extLst>
                  <a:ext uri="{0D108BD9-81ED-4DB2-BD59-A6C34878D82A}">
                    <a16:rowId xmlns:a16="http://schemas.microsoft.com/office/drawing/2014/main" val="3513959215"/>
                  </a:ext>
                </a:extLst>
              </a:tr>
              <a:tr h="633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8.1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Costi imputati a periodi successivi o antecedenti al periodo di eleggibilità definito.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extLst>
                  <a:ext uri="{0D108BD9-81ED-4DB2-BD59-A6C34878D82A}">
                    <a16:rowId xmlns:a16="http://schemas.microsoft.com/office/drawing/2014/main" val="3425229875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>
                          <a:effectLst/>
                        </a:rPr>
                        <a:t>8.3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it-IT" sz="1200" kern="100" dirty="0">
                          <a:effectLst/>
                        </a:rPr>
                        <a:t>Spese non pertinenti rispetto agli obiettivi e alle attività progettuali.</a:t>
                      </a:r>
                      <a:endParaRPr lang="it-IT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95" marR="61595" marT="8890" marB="0" anchor="ctr"/>
                </a:tc>
                <a:extLst>
                  <a:ext uri="{0D108BD9-81ED-4DB2-BD59-A6C34878D82A}">
                    <a16:rowId xmlns:a16="http://schemas.microsoft.com/office/drawing/2014/main" val="3791592967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3977EB81-E8AC-51F9-06A5-50954378BCDF}"/>
              </a:ext>
            </a:extLst>
          </p:cNvPr>
          <p:cNvSpPr txBox="1"/>
          <p:nvPr/>
        </p:nvSpPr>
        <p:spPr>
          <a:xfrm>
            <a:off x="7614753" y="1046305"/>
            <a:ext cx="45031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Frequenza: 92 Irregolarità in 59 operazioni </a:t>
            </a:r>
          </a:p>
          <a:p>
            <a:r>
              <a:rPr lang="it-IT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Impatto finanziario: € 604.002,40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3704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5FF959-68C3-8FCA-5C8F-A90685EDE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487" y="1109073"/>
            <a:ext cx="4220872" cy="1351836"/>
          </a:xfrm>
        </p:spPr>
        <p:txBody>
          <a:bodyPr anchor="t">
            <a:noAutofit/>
          </a:bodyPr>
          <a:lstStyle/>
          <a:p>
            <a:r>
              <a:rPr lang="it-IT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Categorie di errore con impatto finanziario  per natura di beneficiario (Pubblico/Privato)</a:t>
            </a:r>
            <a:br>
              <a:rPr lang="it-IT" sz="2400" dirty="0"/>
            </a:br>
            <a:endParaRPr lang="it-IT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D7575E-88D2-B771-681D-46A7E5541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76457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088226D-14B8-4931-E3CB-6466D0682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66" y="702365"/>
            <a:ext cx="6972638" cy="589950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FCD6FF-69A4-F5EF-C19D-4C88359B6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5442" y="4125687"/>
            <a:ext cx="4220872" cy="2115626"/>
          </a:xfrm>
        </p:spPr>
        <p:txBody>
          <a:bodyPr anchor="ctr">
            <a:normAutofit fontScale="25000" lnSpcReduction="20000"/>
          </a:bodyPr>
          <a:lstStyle/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7200" b="1" u="none" strike="noStrik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n. 22 Progetti con Beneficiari soggetti privati</a:t>
            </a:r>
            <a:r>
              <a:rPr lang="it-IT" sz="7200" u="none" strike="noStrik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, per un numero totale di errori pari a </a:t>
            </a:r>
            <a:r>
              <a:rPr lang="it-IT" sz="7200" b="1" u="none" strike="noStrik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39</a:t>
            </a:r>
            <a:r>
              <a:rPr lang="it-IT" sz="7200" u="none" strike="noStrik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(pari al 42% degli errori totali e a una media pari a 1,7 errori a progetto)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it-IT" sz="7200" b="1" u="none" strike="noStrik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n. 37 Progetti con Beneficiari soggetti pubblici</a:t>
            </a:r>
            <a:r>
              <a:rPr lang="it-IT" sz="7200" u="none" strike="noStrik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, per un numero totale di errori pari a  </a:t>
            </a:r>
            <a:r>
              <a:rPr lang="it-IT" sz="7200" b="1" u="none" strike="noStrik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53</a:t>
            </a:r>
            <a:r>
              <a:rPr lang="it-IT" sz="7200" u="none" strike="noStrike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(pari al 57% e a una media pari a 1,4 errori a progetto)</a:t>
            </a:r>
          </a:p>
          <a:p>
            <a:endParaRPr lang="en-US" sz="20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A23717A-68BD-728B-AF1B-3AA64FE47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540" y="702366"/>
            <a:ext cx="2867425" cy="118126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D59171D-B8F0-8742-2EA6-50296F586BAB}"/>
              </a:ext>
            </a:extLst>
          </p:cNvPr>
          <p:cNvSpPr txBox="1"/>
          <p:nvPr/>
        </p:nvSpPr>
        <p:spPr>
          <a:xfrm>
            <a:off x="339066" y="82224"/>
            <a:ext cx="86652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Aspetti quali-quantitativi dei rilievi con impatto finanziario 3/5</a:t>
            </a:r>
            <a:endParaRPr lang="it-IT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B64D44-B04C-4157-B01A-4A9016FFD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4300" y="158910"/>
            <a:ext cx="2633700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53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0">
            <a:extLst>
              <a:ext uri="{FF2B5EF4-FFF2-40B4-BE49-F238E27FC236}">
                <a16:creationId xmlns:a16="http://schemas.microsoft.com/office/drawing/2014/main" id="{9D80C9EF-3CC6-4ECC-9C2D-9D0396C96E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1D5BA2E-EA72-7F53-FBE3-F1D28CEB1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38" y="386929"/>
            <a:ext cx="10447190" cy="1424687"/>
          </a:xfrm>
        </p:spPr>
        <p:txBody>
          <a:bodyPr anchor="b">
            <a:normAutofit/>
          </a:bodyPr>
          <a:lstStyle/>
          <a:p>
            <a:br>
              <a:rPr lang="it-IT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it-IT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Categorie di errore con impatto finanziario per tipologia di beneficiario </a:t>
            </a:r>
            <a:endParaRPr lang="it-IT" sz="3200" dirty="0"/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5DA32751-37A2-45C0-BE94-63D375E27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55FBCD-CD42-40F5-8A1B-3203F9CAE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2EA1BB10-7B70-3C5A-BC01-2BF8ED53865C}"/>
              </a:ext>
            </a:extLst>
          </p:cNvPr>
          <p:cNvSpPr txBox="1">
            <a:spLocks/>
          </p:cNvSpPr>
          <p:nvPr/>
        </p:nvSpPr>
        <p:spPr>
          <a:xfrm>
            <a:off x="631371" y="298030"/>
            <a:ext cx="8470100" cy="4849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Aspetti quali-quantitativi dei rilievi con impatto finanziario 4/5</a:t>
            </a:r>
            <a:endParaRPr lang="it-IT" sz="2400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45D2DE35-F0A8-31BC-8930-2F8A625E5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1555" y="305996"/>
            <a:ext cx="2633700" cy="44504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663E96D-A2AB-D0F9-0EC3-D0A489D2D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487" y="1842089"/>
            <a:ext cx="10447191" cy="461074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800A9AE-6016-9D81-319C-639403C73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8655" y="1979258"/>
            <a:ext cx="2208672" cy="44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355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D80C9EF-3CC6-4ECC-9C2D-9D0396C96E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A32751-37A2-45C0-BE94-63D375E27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55FBCD-CD42-40F5-8A1B-3203F9CAE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2B118C98-FFCD-491C-ED61-399DDF950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300" y="837229"/>
            <a:ext cx="9934575" cy="926484"/>
          </a:xfrm>
        </p:spPr>
        <p:txBody>
          <a:bodyPr anchor="b">
            <a:normAutofit fontScale="90000"/>
          </a:bodyPr>
          <a:lstStyle/>
          <a:p>
            <a:br>
              <a:rPr lang="it-IT" sz="27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it-IT" sz="27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it-IT" sz="36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it-IT" sz="36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Andamento temporale degli errori con impatto finanziario per natura di beneficiario</a:t>
            </a:r>
            <a:endParaRPr lang="it-IT" sz="3600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B3B663AC-57D2-C384-5237-0B6151327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2865" y="157991"/>
            <a:ext cx="2633700" cy="445047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344B43FF-DAA5-4ED0-1681-465F609D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99" y="1763713"/>
            <a:ext cx="9848476" cy="4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olo 1">
            <a:extLst>
              <a:ext uri="{FF2B5EF4-FFF2-40B4-BE49-F238E27FC236}">
                <a16:creationId xmlns:a16="http://schemas.microsoft.com/office/drawing/2014/main" id="{6FABA614-C7D1-80FB-1269-C797CF70F28C}"/>
              </a:ext>
            </a:extLst>
          </p:cNvPr>
          <p:cNvSpPr txBox="1">
            <a:spLocks/>
          </p:cNvSpPr>
          <p:nvPr/>
        </p:nvSpPr>
        <p:spPr>
          <a:xfrm>
            <a:off x="1003300" y="231397"/>
            <a:ext cx="8483600" cy="65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27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it-IT" sz="80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it-IT" sz="96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Aspetti quali-quantitativi dei rilievi con impatto finanziario 5/5</a:t>
            </a:r>
            <a:br>
              <a:rPr lang="it-IT" sz="9600" b="1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endParaRPr lang="it-IT" sz="9600" dirty="0"/>
          </a:p>
        </p:txBody>
      </p:sp>
    </p:spTree>
    <p:extLst>
      <p:ext uri="{BB962C8B-B14F-4D97-AF65-F5344CB8AC3E}">
        <p14:creationId xmlns:p14="http://schemas.microsoft.com/office/powerpoint/2010/main" val="2759041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7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F525AA3-B65B-1EC8-2B12-58AC699D1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133" y="1183703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Categorie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di 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errore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senza 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impatto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finanziario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 per natura di 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beneficiario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(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Pubblico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/</a:t>
            </a:r>
            <a:r>
              <a:rPr lang="en-US" sz="23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Privato</a:t>
            </a:r>
            <a:r>
              <a:rPr lang="en-US" sz="23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)</a:t>
            </a:r>
            <a:endParaRPr lang="en-US" sz="23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5D0182B-33CD-5F37-C206-DDD61B3A4C5B}"/>
              </a:ext>
            </a:extLst>
          </p:cNvPr>
          <p:cNvSpPr txBox="1">
            <a:spLocks/>
          </p:cNvSpPr>
          <p:nvPr/>
        </p:nvSpPr>
        <p:spPr>
          <a:xfrm>
            <a:off x="482599" y="186749"/>
            <a:ext cx="8572501" cy="666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</a:pP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Aspetti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quali-quantitativi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dei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rilievi senza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impatto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finanziario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1/2</a:t>
            </a:r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1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0A8F954F-4642-F965-9DCE-DF88B8EB8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6215" y="219261"/>
            <a:ext cx="2633700" cy="445047"/>
          </a:xfrm>
          <a:prstGeom prst="rect">
            <a:avLst/>
          </a:prstGeom>
        </p:spPr>
      </p:pic>
      <p:pic>
        <p:nvPicPr>
          <p:cNvPr id="14" name="image6.png">
            <a:extLst>
              <a:ext uri="{FF2B5EF4-FFF2-40B4-BE49-F238E27FC236}">
                <a16:creationId xmlns:a16="http://schemas.microsoft.com/office/drawing/2014/main" id="{CD2FB916-772D-518E-8CF2-4521B1BA7A4D}"/>
              </a:ext>
            </a:extLst>
          </p:cNvPr>
          <p:cNvPicPr/>
          <p:nvPr/>
        </p:nvPicPr>
        <p:blipFill>
          <a:blip r:embed="rId3"/>
          <a:srcRect t="5643" b="4529"/>
          <a:stretch>
            <a:fillRect/>
          </a:stretch>
        </p:blipFill>
        <p:spPr>
          <a:xfrm>
            <a:off x="-668" y="1062012"/>
            <a:ext cx="9521801" cy="5202635"/>
          </a:xfrm>
          <a:prstGeom prst="rect">
            <a:avLst/>
          </a:prstGeom>
          <a:ln w="12700">
            <a:noFill/>
            <a:prstDash val="solid"/>
          </a:ln>
        </p:spPr>
      </p:pic>
      <p:sp>
        <p:nvSpPr>
          <p:cNvPr id="3" name="Titolo 1">
            <a:extLst>
              <a:ext uri="{FF2B5EF4-FFF2-40B4-BE49-F238E27FC236}">
                <a16:creationId xmlns:a16="http://schemas.microsoft.com/office/drawing/2014/main" id="{38BF52D7-09B4-5D17-3E41-4D9472D1DC52}"/>
              </a:ext>
            </a:extLst>
          </p:cNvPr>
          <p:cNvSpPr txBox="1">
            <a:spLocks/>
          </p:cNvSpPr>
          <p:nvPr/>
        </p:nvSpPr>
        <p:spPr>
          <a:xfrm>
            <a:off x="9495764" y="4221633"/>
            <a:ext cx="2760244" cy="1409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6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Frequenza: 234 Irregolarità in 94 operazioni </a:t>
            </a:r>
          </a:p>
          <a:p>
            <a:r>
              <a:rPr lang="it-IT" sz="1600" b="1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Pubblici: 179</a:t>
            </a:r>
          </a:p>
          <a:p>
            <a:r>
              <a:rPr lang="it-IT" sz="16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Privati: 55</a:t>
            </a:r>
          </a:p>
        </p:txBody>
      </p:sp>
    </p:spTree>
    <p:extLst>
      <p:ext uri="{BB962C8B-B14F-4D97-AF65-F5344CB8AC3E}">
        <p14:creationId xmlns:p14="http://schemas.microsoft.com/office/powerpoint/2010/main" val="30275222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2">
      <a:dk1>
        <a:srgbClr val="215E99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4409</TotalTime>
  <Words>710</Words>
  <Application>Microsoft Office PowerPoint</Application>
  <PresentationFormat>Widescreen</PresentationFormat>
  <Paragraphs>70</Paragraphs>
  <Slides>13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  <vt:lpstr> 9 RAC FSE (dal 2017  al 2025) e 195 operazioni controllate,  per un importo certificato complessivo di € 297.591.461,81, pari al 39% della spesa certificata nell’intero periodo (€ 768.935.861,55)</vt:lpstr>
      <vt:lpstr>Aspetti quali-quantitativi dei rilievi con impatto finanziario 1/5</vt:lpstr>
      <vt:lpstr>Aspetti quali-quantitativi dei rilievi con impatto finanziario 2/5</vt:lpstr>
      <vt:lpstr>Categorie di errore con impatto finanziario  per natura di beneficiario (Pubblico/Privato) </vt:lpstr>
      <vt:lpstr> Categorie di errore con impatto finanziario per tipologia di beneficiario </vt:lpstr>
      <vt:lpstr>   Andamento temporale degli errori con impatto finanziario per natura di beneficiario</vt:lpstr>
      <vt:lpstr>Categorie di errore senza impatto finanziario  per natura di beneficiario (Pubblico/Privato)</vt:lpstr>
      <vt:lpstr>Categorie di errore senza impatto finanziario per tipologia di beneficiario </vt:lpstr>
      <vt:lpstr>PROPOSTE DI MIGLIORAMENTO</vt:lpstr>
      <vt:lpstr>CONCLUSIONI</vt:lpstr>
      <vt:lpstr>Presentazione standard di PowerPoint</vt:lpstr>
    </vt:vector>
  </TitlesOfParts>
  <Company>KPMG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Uliano, Laura</dc:creator>
  <cp:lastModifiedBy>Moscatelli Marisa</cp:lastModifiedBy>
  <cp:revision>6</cp:revision>
  <dcterms:created xsi:type="dcterms:W3CDTF">2025-05-09T12:03:35Z</dcterms:created>
  <dcterms:modified xsi:type="dcterms:W3CDTF">2025-05-13T10:27:52Z</dcterms:modified>
</cp:coreProperties>
</file>