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5" r:id="rId2"/>
    <p:sldId id="326" r:id="rId3"/>
    <p:sldId id="304" r:id="rId4"/>
    <p:sldId id="305" r:id="rId5"/>
    <p:sldId id="307" r:id="rId6"/>
    <p:sldId id="309" r:id="rId7"/>
    <p:sldId id="334" r:id="rId8"/>
    <p:sldId id="311" r:id="rId9"/>
    <p:sldId id="312" r:id="rId10"/>
    <p:sldId id="315" r:id="rId11"/>
    <p:sldId id="327" r:id="rId12"/>
    <p:sldId id="316" r:id="rId13"/>
    <p:sldId id="314" r:id="rId14"/>
    <p:sldId id="332" r:id="rId15"/>
    <p:sldId id="317" r:id="rId16"/>
    <p:sldId id="330" r:id="rId17"/>
    <p:sldId id="328" r:id="rId18"/>
    <p:sldId id="331" r:id="rId19"/>
    <p:sldId id="333" r:id="rId20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A38"/>
    <a:srgbClr val="FF9900"/>
    <a:srgbClr val="8EB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019" autoAdjust="0"/>
    <p:restoredTop sz="94710" autoAdjust="0"/>
  </p:normalViewPr>
  <p:slideViewPr>
    <p:cSldViewPr snapToGrid="0">
      <p:cViewPr varScale="1">
        <p:scale>
          <a:sx n="102" d="100"/>
          <a:sy n="102" d="100"/>
        </p:scale>
        <p:origin x="87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4" d="100"/>
          <a:sy n="124" d="100"/>
        </p:scale>
        <p:origin x="2976" y="-4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FDE196-2338-4113-AE8C-15420EF6186A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6EF0280-AA1D-460E-A5CD-EC868EE9AD5C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75000"/>
                </a:schemeClr>
              </a:solidFill>
              <a:latin typeface="+mn-lt"/>
            </a:rPr>
            <a:t>RACCOLTA DATI PROGETTI CORRELATI</a:t>
          </a:r>
        </a:p>
      </dgm:t>
    </dgm:pt>
    <dgm:pt modelId="{71248432-BC90-42DE-825F-E3A05DA0C06E}" type="parTrans" cxnId="{2ACA3E89-1628-4048-81A8-BCAE1769A239}">
      <dgm:prSet/>
      <dgm:spPr/>
      <dgm:t>
        <a:bodyPr/>
        <a:lstStyle/>
        <a:p>
          <a:endParaRPr lang="it-IT"/>
        </a:p>
      </dgm:t>
    </dgm:pt>
    <dgm:pt modelId="{02614EE3-679B-493A-B913-2BAFE632D770}" type="sibTrans" cxnId="{2ACA3E89-1628-4048-81A8-BCAE1769A239}">
      <dgm:prSet/>
      <dgm:spPr/>
      <dgm:t>
        <a:bodyPr/>
        <a:lstStyle/>
        <a:p>
          <a:endParaRPr lang="it-IT"/>
        </a:p>
      </dgm:t>
    </dgm:pt>
    <dgm:pt modelId="{629D476C-B2FF-49B6-B6E6-411F651ADC76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75000"/>
                </a:schemeClr>
              </a:solidFill>
              <a:latin typeface="+mn-lt"/>
            </a:rPr>
            <a:t>SELEZIONE PROGETTI DELLO STESSO PERIMETRO TEMPORALE</a:t>
          </a:r>
        </a:p>
      </dgm:t>
    </dgm:pt>
    <dgm:pt modelId="{37F5668B-B420-4504-930A-1507F820E3E3}" type="parTrans" cxnId="{9028DDEF-F7CE-4A18-8C6C-E1DD6BB6E701}">
      <dgm:prSet/>
      <dgm:spPr/>
      <dgm:t>
        <a:bodyPr/>
        <a:lstStyle/>
        <a:p>
          <a:endParaRPr lang="it-IT"/>
        </a:p>
      </dgm:t>
    </dgm:pt>
    <dgm:pt modelId="{535EE259-B4EA-4EC5-9A7D-5A6A85648EF1}" type="sibTrans" cxnId="{9028DDEF-F7CE-4A18-8C6C-E1DD6BB6E701}">
      <dgm:prSet/>
      <dgm:spPr/>
      <dgm:t>
        <a:bodyPr/>
        <a:lstStyle/>
        <a:p>
          <a:endParaRPr lang="it-IT"/>
        </a:p>
      </dgm:t>
    </dgm:pt>
    <dgm:pt modelId="{6BCEBF4D-3CFD-49D5-9BC2-7D09D6A3B88E}">
      <dgm:prSet phldrT="[Testo]"/>
      <dgm:spPr/>
      <dgm:t>
        <a:bodyPr/>
        <a:lstStyle/>
        <a:p>
          <a:r>
            <a:rPr lang="it-IT" b="1" dirty="0">
              <a:solidFill>
                <a:schemeClr val="accent2">
                  <a:lumMod val="75000"/>
                </a:schemeClr>
              </a:solidFill>
              <a:latin typeface="+mn-lt"/>
            </a:rPr>
            <a:t>VERIFICA ELEMENTI DI SIMILITUDINE</a:t>
          </a:r>
        </a:p>
      </dgm:t>
    </dgm:pt>
    <dgm:pt modelId="{C1110DFB-8593-49BF-BC0F-DD56B39058F1}" type="parTrans" cxnId="{248730C7-AC29-429A-8C27-7A38D051AF9C}">
      <dgm:prSet/>
      <dgm:spPr/>
      <dgm:t>
        <a:bodyPr/>
        <a:lstStyle/>
        <a:p>
          <a:endParaRPr lang="it-IT"/>
        </a:p>
      </dgm:t>
    </dgm:pt>
    <dgm:pt modelId="{504916B8-11E3-42E7-83A0-BA5C725F6748}" type="sibTrans" cxnId="{248730C7-AC29-429A-8C27-7A38D051AF9C}">
      <dgm:prSet/>
      <dgm:spPr/>
      <dgm:t>
        <a:bodyPr/>
        <a:lstStyle/>
        <a:p>
          <a:endParaRPr lang="it-IT"/>
        </a:p>
      </dgm:t>
    </dgm:pt>
    <dgm:pt modelId="{23E87BB7-06B6-4E8F-B433-FB684F5BE0EC}">
      <dgm:prSet phldrT="[Testo]" custT="1"/>
      <dgm:spPr/>
      <dgm:t>
        <a:bodyPr/>
        <a:lstStyle/>
        <a:p>
          <a:pPr marL="0" indent="0"/>
          <a:r>
            <a:rPr lang="it-IT" sz="1600" b="1" kern="1200" dirty="0">
              <a:latin typeface="+mn-lt"/>
            </a:rPr>
            <a:t>APPROFONDIMENTO IN LOCO</a:t>
          </a:r>
        </a:p>
      </dgm:t>
    </dgm:pt>
    <dgm:pt modelId="{71616EF6-1901-402A-B1E5-49D939CC59DA}" type="sibTrans" cxnId="{D29415C8-85AD-4F02-B430-1A32FA882F3E}">
      <dgm:prSet/>
      <dgm:spPr/>
      <dgm:t>
        <a:bodyPr/>
        <a:lstStyle/>
        <a:p>
          <a:endParaRPr lang="it-IT"/>
        </a:p>
      </dgm:t>
    </dgm:pt>
    <dgm:pt modelId="{59E6E86B-1A05-41DB-9E25-AF36A5F264BE}" type="parTrans" cxnId="{D29415C8-85AD-4F02-B430-1A32FA882F3E}">
      <dgm:prSet/>
      <dgm:spPr/>
      <dgm:t>
        <a:bodyPr/>
        <a:lstStyle/>
        <a:p>
          <a:endParaRPr lang="it-IT"/>
        </a:p>
      </dgm:t>
    </dgm:pt>
    <dgm:pt modelId="{22401E0A-42D0-4930-8509-F2565BBE7633}" type="pres">
      <dgm:prSet presAssocID="{35FDE196-2338-4113-AE8C-15420EF6186A}" presName="Name0" presStyleCnt="0">
        <dgm:presLayoutVars>
          <dgm:dir/>
          <dgm:animOne val="branch"/>
          <dgm:animLvl val="lvl"/>
        </dgm:presLayoutVars>
      </dgm:prSet>
      <dgm:spPr/>
    </dgm:pt>
    <dgm:pt modelId="{7E2EC078-2759-4DF8-BDB2-EA926DB018E5}" type="pres">
      <dgm:prSet presAssocID="{D6EF0280-AA1D-460E-A5CD-EC868EE9AD5C}" presName="chaos" presStyleCnt="0"/>
      <dgm:spPr/>
    </dgm:pt>
    <dgm:pt modelId="{7816F5DA-3CC3-4C9E-A9DA-82577C54CE03}" type="pres">
      <dgm:prSet presAssocID="{D6EF0280-AA1D-460E-A5CD-EC868EE9AD5C}" presName="parTx1" presStyleLbl="revTx" presStyleIdx="0" presStyleCnt="3"/>
      <dgm:spPr/>
    </dgm:pt>
    <dgm:pt modelId="{F9F89E38-5206-4BD5-96CF-242B465FA458}" type="pres">
      <dgm:prSet presAssocID="{D6EF0280-AA1D-460E-A5CD-EC868EE9AD5C}" presName="c1" presStyleLbl="node1" presStyleIdx="0" presStyleCnt="19"/>
      <dgm:spPr/>
    </dgm:pt>
    <dgm:pt modelId="{0BA550C5-1F3E-4B2E-88F5-237913E864F0}" type="pres">
      <dgm:prSet presAssocID="{D6EF0280-AA1D-460E-A5CD-EC868EE9AD5C}" presName="c2" presStyleLbl="node1" presStyleIdx="1" presStyleCnt="19"/>
      <dgm:spPr/>
    </dgm:pt>
    <dgm:pt modelId="{DD1E6BFD-7303-43F1-BB07-A1623E6A1F49}" type="pres">
      <dgm:prSet presAssocID="{D6EF0280-AA1D-460E-A5CD-EC868EE9AD5C}" presName="c3" presStyleLbl="node1" presStyleIdx="2" presStyleCnt="19"/>
      <dgm:spPr/>
    </dgm:pt>
    <dgm:pt modelId="{D3ED78F6-655B-4C68-BBF0-BF80B470E930}" type="pres">
      <dgm:prSet presAssocID="{D6EF0280-AA1D-460E-A5CD-EC868EE9AD5C}" presName="c4" presStyleLbl="node1" presStyleIdx="3" presStyleCnt="19"/>
      <dgm:spPr/>
    </dgm:pt>
    <dgm:pt modelId="{796860F4-C1C2-4858-8C87-1419BF2CF03E}" type="pres">
      <dgm:prSet presAssocID="{D6EF0280-AA1D-460E-A5CD-EC868EE9AD5C}" presName="c5" presStyleLbl="node1" presStyleIdx="4" presStyleCnt="19"/>
      <dgm:spPr/>
    </dgm:pt>
    <dgm:pt modelId="{1948912D-D40D-45C3-AD7B-4160A97A24C7}" type="pres">
      <dgm:prSet presAssocID="{D6EF0280-AA1D-460E-A5CD-EC868EE9AD5C}" presName="c6" presStyleLbl="node1" presStyleIdx="5" presStyleCnt="19"/>
      <dgm:spPr/>
    </dgm:pt>
    <dgm:pt modelId="{A51F50B9-C2AB-41AB-A899-1BDF2700C116}" type="pres">
      <dgm:prSet presAssocID="{D6EF0280-AA1D-460E-A5CD-EC868EE9AD5C}" presName="c7" presStyleLbl="node1" presStyleIdx="6" presStyleCnt="19"/>
      <dgm:spPr/>
    </dgm:pt>
    <dgm:pt modelId="{84C50916-F632-4990-9AB2-719482AB88E3}" type="pres">
      <dgm:prSet presAssocID="{D6EF0280-AA1D-460E-A5CD-EC868EE9AD5C}" presName="c8" presStyleLbl="node1" presStyleIdx="7" presStyleCnt="19"/>
      <dgm:spPr/>
    </dgm:pt>
    <dgm:pt modelId="{CBA983EE-8595-4AF3-9D1B-9567250C625B}" type="pres">
      <dgm:prSet presAssocID="{D6EF0280-AA1D-460E-A5CD-EC868EE9AD5C}" presName="c9" presStyleLbl="node1" presStyleIdx="8" presStyleCnt="19"/>
      <dgm:spPr/>
    </dgm:pt>
    <dgm:pt modelId="{72F53354-EF1E-4E45-B6CD-1D1F842B1498}" type="pres">
      <dgm:prSet presAssocID="{D6EF0280-AA1D-460E-A5CD-EC868EE9AD5C}" presName="c10" presStyleLbl="node1" presStyleIdx="9" presStyleCnt="19"/>
      <dgm:spPr/>
    </dgm:pt>
    <dgm:pt modelId="{BA17FBAE-6478-42FC-AFB1-EB343997968C}" type="pres">
      <dgm:prSet presAssocID="{D6EF0280-AA1D-460E-A5CD-EC868EE9AD5C}" presName="c11" presStyleLbl="node1" presStyleIdx="10" presStyleCnt="19"/>
      <dgm:spPr/>
    </dgm:pt>
    <dgm:pt modelId="{66473C61-D938-4068-BCED-FD317946B48C}" type="pres">
      <dgm:prSet presAssocID="{D6EF0280-AA1D-460E-A5CD-EC868EE9AD5C}" presName="c12" presStyleLbl="node1" presStyleIdx="11" presStyleCnt="19"/>
      <dgm:spPr/>
    </dgm:pt>
    <dgm:pt modelId="{4BA2C827-7AD4-4187-8E57-081AE45EF159}" type="pres">
      <dgm:prSet presAssocID="{D6EF0280-AA1D-460E-A5CD-EC868EE9AD5C}" presName="c13" presStyleLbl="node1" presStyleIdx="12" presStyleCnt="19"/>
      <dgm:spPr/>
    </dgm:pt>
    <dgm:pt modelId="{DAAD8BB3-6647-462C-A75A-24B9DFE98DCC}" type="pres">
      <dgm:prSet presAssocID="{D6EF0280-AA1D-460E-A5CD-EC868EE9AD5C}" presName="c14" presStyleLbl="node1" presStyleIdx="13" presStyleCnt="19"/>
      <dgm:spPr/>
    </dgm:pt>
    <dgm:pt modelId="{D79BEFF0-7AFA-4405-AF1D-0CFB0E6ECA08}" type="pres">
      <dgm:prSet presAssocID="{D6EF0280-AA1D-460E-A5CD-EC868EE9AD5C}" presName="c15" presStyleLbl="node1" presStyleIdx="14" presStyleCnt="19"/>
      <dgm:spPr/>
    </dgm:pt>
    <dgm:pt modelId="{85C8A1D7-02F3-4BAF-B285-F6095487061E}" type="pres">
      <dgm:prSet presAssocID="{D6EF0280-AA1D-460E-A5CD-EC868EE9AD5C}" presName="c16" presStyleLbl="node1" presStyleIdx="15" presStyleCnt="19"/>
      <dgm:spPr/>
    </dgm:pt>
    <dgm:pt modelId="{620CD950-CDF2-4228-A26E-09148B2F23B2}" type="pres">
      <dgm:prSet presAssocID="{D6EF0280-AA1D-460E-A5CD-EC868EE9AD5C}" presName="c17" presStyleLbl="node1" presStyleIdx="16" presStyleCnt="19"/>
      <dgm:spPr/>
    </dgm:pt>
    <dgm:pt modelId="{A623B031-11A8-4B81-8E69-F891AFE107BB}" type="pres">
      <dgm:prSet presAssocID="{D6EF0280-AA1D-460E-A5CD-EC868EE9AD5C}" presName="c18" presStyleLbl="node1" presStyleIdx="17" presStyleCnt="19"/>
      <dgm:spPr/>
    </dgm:pt>
    <dgm:pt modelId="{9D08B4C1-7350-4B15-8C10-B60704B10128}" type="pres">
      <dgm:prSet presAssocID="{02614EE3-679B-493A-B913-2BAFE632D770}" presName="chevronComposite1" presStyleCnt="0"/>
      <dgm:spPr/>
    </dgm:pt>
    <dgm:pt modelId="{7493036F-A281-4EC4-91C8-8BC6C19D99B3}" type="pres">
      <dgm:prSet presAssocID="{02614EE3-679B-493A-B913-2BAFE632D770}" presName="chevron1" presStyleLbl="sibTrans2D1" presStyleIdx="0" presStyleCnt="3"/>
      <dgm:spPr/>
    </dgm:pt>
    <dgm:pt modelId="{B35AB7D2-88BD-4118-B9E6-FD9BDC7C795E}" type="pres">
      <dgm:prSet presAssocID="{02614EE3-679B-493A-B913-2BAFE632D770}" presName="spChevron1" presStyleCnt="0"/>
      <dgm:spPr/>
    </dgm:pt>
    <dgm:pt modelId="{0886A009-BBDF-4561-882E-143615E588AF}" type="pres">
      <dgm:prSet presAssocID="{629D476C-B2FF-49B6-B6E6-411F651ADC76}" presName="middle" presStyleCnt="0"/>
      <dgm:spPr/>
    </dgm:pt>
    <dgm:pt modelId="{E34E543A-705A-4CFB-97E9-B98F0E19226E}" type="pres">
      <dgm:prSet presAssocID="{629D476C-B2FF-49B6-B6E6-411F651ADC76}" presName="parTxMid" presStyleLbl="revTx" presStyleIdx="1" presStyleCnt="3"/>
      <dgm:spPr/>
    </dgm:pt>
    <dgm:pt modelId="{8DBE3E50-737B-41B2-B603-3AD55BB6E042}" type="pres">
      <dgm:prSet presAssocID="{629D476C-B2FF-49B6-B6E6-411F651ADC76}" presName="spMid" presStyleCnt="0"/>
      <dgm:spPr/>
    </dgm:pt>
    <dgm:pt modelId="{07DD861E-4E21-4329-B7EA-A9A7AB938CBB}" type="pres">
      <dgm:prSet presAssocID="{535EE259-B4EA-4EC5-9A7D-5A6A85648EF1}" presName="chevronComposite1" presStyleCnt="0"/>
      <dgm:spPr/>
    </dgm:pt>
    <dgm:pt modelId="{A32CD254-61A7-45E3-AFDB-42F84381FD56}" type="pres">
      <dgm:prSet presAssocID="{535EE259-B4EA-4EC5-9A7D-5A6A85648EF1}" presName="chevron1" presStyleLbl="sibTrans2D1" presStyleIdx="1" presStyleCnt="3" custLinFactNeighborX="-20872"/>
      <dgm:spPr/>
    </dgm:pt>
    <dgm:pt modelId="{DB1A5F77-B220-4AAB-9C5A-13ABD100EFE7}" type="pres">
      <dgm:prSet presAssocID="{535EE259-B4EA-4EC5-9A7D-5A6A85648EF1}" presName="spChevron1" presStyleCnt="0"/>
      <dgm:spPr/>
    </dgm:pt>
    <dgm:pt modelId="{1FB2DF67-E7A4-4BCD-9569-F276409FED55}" type="pres">
      <dgm:prSet presAssocID="{6BCEBF4D-3CFD-49D5-9BC2-7D09D6A3B88E}" presName="middle" presStyleCnt="0"/>
      <dgm:spPr/>
    </dgm:pt>
    <dgm:pt modelId="{591EFE86-68D3-4DFF-95B2-99C93CFE6C5F}" type="pres">
      <dgm:prSet presAssocID="{6BCEBF4D-3CFD-49D5-9BC2-7D09D6A3B88E}" presName="parTxMid" presStyleLbl="revTx" presStyleIdx="2" presStyleCnt="3" custLinFactNeighborX="-10911" custLinFactNeighborY="-678"/>
      <dgm:spPr/>
    </dgm:pt>
    <dgm:pt modelId="{AFEC0B35-C9EB-43A7-B6CA-AC5F33E39889}" type="pres">
      <dgm:prSet presAssocID="{6BCEBF4D-3CFD-49D5-9BC2-7D09D6A3B88E}" presName="spMid" presStyleCnt="0"/>
      <dgm:spPr/>
    </dgm:pt>
    <dgm:pt modelId="{60666AAC-22F1-4FDC-900B-8E2577C286FD}" type="pres">
      <dgm:prSet presAssocID="{504916B8-11E3-42E7-83A0-BA5C725F6748}" presName="chevronComposite1" presStyleCnt="0"/>
      <dgm:spPr/>
    </dgm:pt>
    <dgm:pt modelId="{7C424A21-4E26-4B8A-9FDF-592CE2E2CB22}" type="pres">
      <dgm:prSet presAssocID="{504916B8-11E3-42E7-83A0-BA5C725F6748}" presName="chevron1" presStyleLbl="sibTrans2D1" presStyleIdx="2" presStyleCnt="3" custLinFactNeighborX="-72458" custLinFactNeighborY="1355"/>
      <dgm:spPr/>
    </dgm:pt>
    <dgm:pt modelId="{0C98A994-8A17-40F8-96FE-46BDAFF3C740}" type="pres">
      <dgm:prSet presAssocID="{504916B8-11E3-42E7-83A0-BA5C725F6748}" presName="spChevron1" presStyleCnt="0"/>
      <dgm:spPr/>
    </dgm:pt>
    <dgm:pt modelId="{8AD8EFE1-28F8-43A9-B3D5-C071F26C3EF3}" type="pres">
      <dgm:prSet presAssocID="{23E87BB7-06B6-4E8F-B433-FB684F5BE0EC}" presName="last" presStyleCnt="0"/>
      <dgm:spPr/>
    </dgm:pt>
    <dgm:pt modelId="{95DCEEC9-4DEC-4096-8604-C056AF5A2C55}" type="pres">
      <dgm:prSet presAssocID="{23E87BB7-06B6-4E8F-B433-FB684F5BE0EC}" presName="circleTx" presStyleLbl="node1" presStyleIdx="18" presStyleCnt="19" custScaleX="186357" custScaleY="110777" custLinFactNeighborX="-20141" custLinFactNeighborY="-1259"/>
      <dgm:spPr/>
    </dgm:pt>
    <dgm:pt modelId="{B84BCB4B-0B6D-449E-9F27-2BF1FA9E31CC}" type="pres">
      <dgm:prSet presAssocID="{23E87BB7-06B6-4E8F-B433-FB684F5BE0EC}" presName="spN" presStyleCnt="0"/>
      <dgm:spPr/>
    </dgm:pt>
  </dgm:ptLst>
  <dgm:cxnLst>
    <dgm:cxn modelId="{DFB1295B-B7A3-4355-8AAA-6116D87ADB65}" type="presOf" srcId="{6BCEBF4D-3CFD-49D5-9BC2-7D09D6A3B88E}" destId="{591EFE86-68D3-4DFF-95B2-99C93CFE6C5F}" srcOrd="0" destOrd="0" presId="urn:microsoft.com/office/officeart/2009/3/layout/RandomtoResultProcess"/>
    <dgm:cxn modelId="{3334524E-CD34-482E-A33E-DA46B5F04F2F}" type="presOf" srcId="{629D476C-B2FF-49B6-B6E6-411F651ADC76}" destId="{E34E543A-705A-4CFB-97E9-B98F0E19226E}" srcOrd="0" destOrd="0" presId="urn:microsoft.com/office/officeart/2009/3/layout/RandomtoResultProcess"/>
    <dgm:cxn modelId="{2ACA3E89-1628-4048-81A8-BCAE1769A239}" srcId="{35FDE196-2338-4113-AE8C-15420EF6186A}" destId="{D6EF0280-AA1D-460E-A5CD-EC868EE9AD5C}" srcOrd="0" destOrd="0" parTransId="{71248432-BC90-42DE-825F-E3A05DA0C06E}" sibTransId="{02614EE3-679B-493A-B913-2BAFE632D770}"/>
    <dgm:cxn modelId="{8990128E-FB92-45F8-932D-E2D877DA026C}" type="presOf" srcId="{23E87BB7-06B6-4E8F-B433-FB684F5BE0EC}" destId="{95DCEEC9-4DEC-4096-8604-C056AF5A2C55}" srcOrd="0" destOrd="0" presId="urn:microsoft.com/office/officeart/2009/3/layout/RandomtoResultProcess"/>
    <dgm:cxn modelId="{DA660F9B-399B-4DAA-B4F2-E79CF44510E1}" type="presOf" srcId="{35FDE196-2338-4113-AE8C-15420EF6186A}" destId="{22401E0A-42D0-4930-8509-F2565BBE7633}" srcOrd="0" destOrd="0" presId="urn:microsoft.com/office/officeart/2009/3/layout/RandomtoResultProcess"/>
    <dgm:cxn modelId="{248730C7-AC29-429A-8C27-7A38D051AF9C}" srcId="{35FDE196-2338-4113-AE8C-15420EF6186A}" destId="{6BCEBF4D-3CFD-49D5-9BC2-7D09D6A3B88E}" srcOrd="2" destOrd="0" parTransId="{C1110DFB-8593-49BF-BC0F-DD56B39058F1}" sibTransId="{504916B8-11E3-42E7-83A0-BA5C725F6748}"/>
    <dgm:cxn modelId="{D29415C8-85AD-4F02-B430-1A32FA882F3E}" srcId="{35FDE196-2338-4113-AE8C-15420EF6186A}" destId="{23E87BB7-06B6-4E8F-B433-FB684F5BE0EC}" srcOrd="3" destOrd="0" parTransId="{59E6E86B-1A05-41DB-9E25-AF36A5F264BE}" sibTransId="{71616EF6-1901-402A-B1E5-49D939CC59DA}"/>
    <dgm:cxn modelId="{9028DDEF-F7CE-4A18-8C6C-E1DD6BB6E701}" srcId="{35FDE196-2338-4113-AE8C-15420EF6186A}" destId="{629D476C-B2FF-49B6-B6E6-411F651ADC76}" srcOrd="1" destOrd="0" parTransId="{37F5668B-B420-4504-930A-1507F820E3E3}" sibTransId="{535EE259-B4EA-4EC5-9A7D-5A6A85648EF1}"/>
    <dgm:cxn modelId="{16F9CCF3-0BE8-4170-85C2-87582678819B}" type="presOf" srcId="{D6EF0280-AA1D-460E-A5CD-EC868EE9AD5C}" destId="{7816F5DA-3CC3-4C9E-A9DA-82577C54CE03}" srcOrd="0" destOrd="0" presId="urn:microsoft.com/office/officeart/2009/3/layout/RandomtoResultProcess"/>
    <dgm:cxn modelId="{520D3299-2569-43D7-B36B-51B8975DFE90}" type="presParOf" srcId="{22401E0A-42D0-4930-8509-F2565BBE7633}" destId="{7E2EC078-2759-4DF8-BDB2-EA926DB018E5}" srcOrd="0" destOrd="0" presId="urn:microsoft.com/office/officeart/2009/3/layout/RandomtoResultProcess"/>
    <dgm:cxn modelId="{F6CD231F-7656-4072-BD92-3F5A9EC73A17}" type="presParOf" srcId="{7E2EC078-2759-4DF8-BDB2-EA926DB018E5}" destId="{7816F5DA-3CC3-4C9E-A9DA-82577C54CE03}" srcOrd="0" destOrd="0" presId="urn:microsoft.com/office/officeart/2009/3/layout/RandomtoResultProcess"/>
    <dgm:cxn modelId="{81E18987-E8FE-419C-88A6-DA37ADC7AF0F}" type="presParOf" srcId="{7E2EC078-2759-4DF8-BDB2-EA926DB018E5}" destId="{F9F89E38-5206-4BD5-96CF-242B465FA458}" srcOrd="1" destOrd="0" presId="urn:microsoft.com/office/officeart/2009/3/layout/RandomtoResultProcess"/>
    <dgm:cxn modelId="{E0ECCA0E-01C9-4A94-8725-CA3768994F23}" type="presParOf" srcId="{7E2EC078-2759-4DF8-BDB2-EA926DB018E5}" destId="{0BA550C5-1F3E-4B2E-88F5-237913E864F0}" srcOrd="2" destOrd="0" presId="urn:microsoft.com/office/officeart/2009/3/layout/RandomtoResultProcess"/>
    <dgm:cxn modelId="{E703FFA5-F164-4BB0-B0C7-AA6CC13BFC2D}" type="presParOf" srcId="{7E2EC078-2759-4DF8-BDB2-EA926DB018E5}" destId="{DD1E6BFD-7303-43F1-BB07-A1623E6A1F49}" srcOrd="3" destOrd="0" presId="urn:microsoft.com/office/officeart/2009/3/layout/RandomtoResultProcess"/>
    <dgm:cxn modelId="{F05AE38D-4899-4AFF-B153-BCAC3BF5EEDF}" type="presParOf" srcId="{7E2EC078-2759-4DF8-BDB2-EA926DB018E5}" destId="{D3ED78F6-655B-4C68-BBF0-BF80B470E930}" srcOrd="4" destOrd="0" presId="urn:microsoft.com/office/officeart/2009/3/layout/RandomtoResultProcess"/>
    <dgm:cxn modelId="{5904C89E-067A-428C-9C68-7080EC2099F1}" type="presParOf" srcId="{7E2EC078-2759-4DF8-BDB2-EA926DB018E5}" destId="{796860F4-C1C2-4858-8C87-1419BF2CF03E}" srcOrd="5" destOrd="0" presId="urn:microsoft.com/office/officeart/2009/3/layout/RandomtoResultProcess"/>
    <dgm:cxn modelId="{D9210A0C-D796-403C-8511-1A949E23C545}" type="presParOf" srcId="{7E2EC078-2759-4DF8-BDB2-EA926DB018E5}" destId="{1948912D-D40D-45C3-AD7B-4160A97A24C7}" srcOrd="6" destOrd="0" presId="urn:microsoft.com/office/officeart/2009/3/layout/RandomtoResultProcess"/>
    <dgm:cxn modelId="{FB64DD09-F131-44E2-BE9D-6D4101528CB6}" type="presParOf" srcId="{7E2EC078-2759-4DF8-BDB2-EA926DB018E5}" destId="{A51F50B9-C2AB-41AB-A899-1BDF2700C116}" srcOrd="7" destOrd="0" presId="urn:microsoft.com/office/officeart/2009/3/layout/RandomtoResultProcess"/>
    <dgm:cxn modelId="{819669DA-E641-49C8-8E1C-CA81B2D8A2C7}" type="presParOf" srcId="{7E2EC078-2759-4DF8-BDB2-EA926DB018E5}" destId="{84C50916-F632-4990-9AB2-719482AB88E3}" srcOrd="8" destOrd="0" presId="urn:microsoft.com/office/officeart/2009/3/layout/RandomtoResultProcess"/>
    <dgm:cxn modelId="{70F9224C-0B58-48DC-BC7B-3482AE4A3C22}" type="presParOf" srcId="{7E2EC078-2759-4DF8-BDB2-EA926DB018E5}" destId="{CBA983EE-8595-4AF3-9D1B-9567250C625B}" srcOrd="9" destOrd="0" presId="urn:microsoft.com/office/officeart/2009/3/layout/RandomtoResultProcess"/>
    <dgm:cxn modelId="{804AC8D3-BD5C-4A6C-A91E-887622C9B953}" type="presParOf" srcId="{7E2EC078-2759-4DF8-BDB2-EA926DB018E5}" destId="{72F53354-EF1E-4E45-B6CD-1D1F842B1498}" srcOrd="10" destOrd="0" presId="urn:microsoft.com/office/officeart/2009/3/layout/RandomtoResultProcess"/>
    <dgm:cxn modelId="{763AAD7E-B22D-4765-A582-3C2BF1706B57}" type="presParOf" srcId="{7E2EC078-2759-4DF8-BDB2-EA926DB018E5}" destId="{BA17FBAE-6478-42FC-AFB1-EB343997968C}" srcOrd="11" destOrd="0" presId="urn:microsoft.com/office/officeart/2009/3/layout/RandomtoResultProcess"/>
    <dgm:cxn modelId="{8B042C46-1D20-4D03-86C0-FCE6A9674C6E}" type="presParOf" srcId="{7E2EC078-2759-4DF8-BDB2-EA926DB018E5}" destId="{66473C61-D938-4068-BCED-FD317946B48C}" srcOrd="12" destOrd="0" presId="urn:microsoft.com/office/officeart/2009/3/layout/RandomtoResultProcess"/>
    <dgm:cxn modelId="{4773CE66-D9AC-4DCB-A1DE-D8A14F6DBF96}" type="presParOf" srcId="{7E2EC078-2759-4DF8-BDB2-EA926DB018E5}" destId="{4BA2C827-7AD4-4187-8E57-081AE45EF159}" srcOrd="13" destOrd="0" presId="urn:microsoft.com/office/officeart/2009/3/layout/RandomtoResultProcess"/>
    <dgm:cxn modelId="{B91CCFB6-B4C9-40B8-A4B2-CBE0BED62811}" type="presParOf" srcId="{7E2EC078-2759-4DF8-BDB2-EA926DB018E5}" destId="{DAAD8BB3-6647-462C-A75A-24B9DFE98DCC}" srcOrd="14" destOrd="0" presId="urn:microsoft.com/office/officeart/2009/3/layout/RandomtoResultProcess"/>
    <dgm:cxn modelId="{39F430D4-C315-4F4A-950E-6D986E073A6B}" type="presParOf" srcId="{7E2EC078-2759-4DF8-BDB2-EA926DB018E5}" destId="{D79BEFF0-7AFA-4405-AF1D-0CFB0E6ECA08}" srcOrd="15" destOrd="0" presId="urn:microsoft.com/office/officeart/2009/3/layout/RandomtoResultProcess"/>
    <dgm:cxn modelId="{2F733B74-8D57-4265-8E25-D2A7D70996A4}" type="presParOf" srcId="{7E2EC078-2759-4DF8-BDB2-EA926DB018E5}" destId="{85C8A1D7-02F3-4BAF-B285-F6095487061E}" srcOrd="16" destOrd="0" presId="urn:microsoft.com/office/officeart/2009/3/layout/RandomtoResultProcess"/>
    <dgm:cxn modelId="{256AC1FD-5C3D-40DC-BD4E-271BC9F4B394}" type="presParOf" srcId="{7E2EC078-2759-4DF8-BDB2-EA926DB018E5}" destId="{620CD950-CDF2-4228-A26E-09148B2F23B2}" srcOrd="17" destOrd="0" presId="urn:microsoft.com/office/officeart/2009/3/layout/RandomtoResultProcess"/>
    <dgm:cxn modelId="{745EB14A-5E05-402B-BA8B-2EF2DDD0A756}" type="presParOf" srcId="{7E2EC078-2759-4DF8-BDB2-EA926DB018E5}" destId="{A623B031-11A8-4B81-8E69-F891AFE107BB}" srcOrd="18" destOrd="0" presId="urn:microsoft.com/office/officeart/2009/3/layout/RandomtoResultProcess"/>
    <dgm:cxn modelId="{AE78CF79-2D16-4918-A0EE-9315E57BE670}" type="presParOf" srcId="{22401E0A-42D0-4930-8509-F2565BBE7633}" destId="{9D08B4C1-7350-4B15-8C10-B60704B10128}" srcOrd="1" destOrd="0" presId="urn:microsoft.com/office/officeart/2009/3/layout/RandomtoResultProcess"/>
    <dgm:cxn modelId="{E240E62B-4680-49F9-8E7D-5812D029A5B8}" type="presParOf" srcId="{9D08B4C1-7350-4B15-8C10-B60704B10128}" destId="{7493036F-A281-4EC4-91C8-8BC6C19D99B3}" srcOrd="0" destOrd="0" presId="urn:microsoft.com/office/officeart/2009/3/layout/RandomtoResultProcess"/>
    <dgm:cxn modelId="{8FFD1E2E-61EA-4E94-9BAD-A05B7595C449}" type="presParOf" srcId="{9D08B4C1-7350-4B15-8C10-B60704B10128}" destId="{B35AB7D2-88BD-4118-B9E6-FD9BDC7C795E}" srcOrd="1" destOrd="0" presId="urn:microsoft.com/office/officeart/2009/3/layout/RandomtoResultProcess"/>
    <dgm:cxn modelId="{F38243B4-A183-48E0-8625-71E1844E4D16}" type="presParOf" srcId="{22401E0A-42D0-4930-8509-F2565BBE7633}" destId="{0886A009-BBDF-4561-882E-143615E588AF}" srcOrd="2" destOrd="0" presId="urn:microsoft.com/office/officeart/2009/3/layout/RandomtoResultProcess"/>
    <dgm:cxn modelId="{043CD4E2-EC5E-4029-B21A-61FB560E5DA7}" type="presParOf" srcId="{0886A009-BBDF-4561-882E-143615E588AF}" destId="{E34E543A-705A-4CFB-97E9-B98F0E19226E}" srcOrd="0" destOrd="0" presId="urn:microsoft.com/office/officeart/2009/3/layout/RandomtoResultProcess"/>
    <dgm:cxn modelId="{3164BB8E-4C9D-417D-B34A-D6C65446B6EA}" type="presParOf" srcId="{0886A009-BBDF-4561-882E-143615E588AF}" destId="{8DBE3E50-737B-41B2-B603-3AD55BB6E042}" srcOrd="1" destOrd="0" presId="urn:microsoft.com/office/officeart/2009/3/layout/RandomtoResultProcess"/>
    <dgm:cxn modelId="{286A944D-A2E8-4C96-B839-364B14C5FC91}" type="presParOf" srcId="{22401E0A-42D0-4930-8509-F2565BBE7633}" destId="{07DD861E-4E21-4329-B7EA-A9A7AB938CBB}" srcOrd="3" destOrd="0" presId="urn:microsoft.com/office/officeart/2009/3/layout/RandomtoResultProcess"/>
    <dgm:cxn modelId="{1DBA7017-63B4-4EB4-B95D-5A0084FD9E27}" type="presParOf" srcId="{07DD861E-4E21-4329-B7EA-A9A7AB938CBB}" destId="{A32CD254-61A7-45E3-AFDB-42F84381FD56}" srcOrd="0" destOrd="0" presId="urn:microsoft.com/office/officeart/2009/3/layout/RandomtoResultProcess"/>
    <dgm:cxn modelId="{55E3E5A6-EC90-4A43-93AB-3F2D88A018A1}" type="presParOf" srcId="{07DD861E-4E21-4329-B7EA-A9A7AB938CBB}" destId="{DB1A5F77-B220-4AAB-9C5A-13ABD100EFE7}" srcOrd="1" destOrd="0" presId="urn:microsoft.com/office/officeart/2009/3/layout/RandomtoResultProcess"/>
    <dgm:cxn modelId="{88F00875-306D-4F49-BC0A-EBDBB9FCC100}" type="presParOf" srcId="{22401E0A-42D0-4930-8509-F2565BBE7633}" destId="{1FB2DF67-E7A4-4BCD-9569-F276409FED55}" srcOrd="4" destOrd="0" presId="urn:microsoft.com/office/officeart/2009/3/layout/RandomtoResultProcess"/>
    <dgm:cxn modelId="{590D6CF1-60B3-4E55-A9EC-AF0F2156CA79}" type="presParOf" srcId="{1FB2DF67-E7A4-4BCD-9569-F276409FED55}" destId="{591EFE86-68D3-4DFF-95B2-99C93CFE6C5F}" srcOrd="0" destOrd="0" presId="urn:microsoft.com/office/officeart/2009/3/layout/RandomtoResultProcess"/>
    <dgm:cxn modelId="{C1C2A7AA-032E-4604-9467-F175CB267A47}" type="presParOf" srcId="{1FB2DF67-E7A4-4BCD-9569-F276409FED55}" destId="{AFEC0B35-C9EB-43A7-B6CA-AC5F33E39889}" srcOrd="1" destOrd="0" presId="urn:microsoft.com/office/officeart/2009/3/layout/RandomtoResultProcess"/>
    <dgm:cxn modelId="{C20261E4-B6C9-4F62-AE10-0AF8A3493528}" type="presParOf" srcId="{22401E0A-42D0-4930-8509-F2565BBE7633}" destId="{60666AAC-22F1-4FDC-900B-8E2577C286FD}" srcOrd="5" destOrd="0" presId="urn:microsoft.com/office/officeart/2009/3/layout/RandomtoResultProcess"/>
    <dgm:cxn modelId="{5A3AE14E-7A2B-4639-9D87-97675C3B89A7}" type="presParOf" srcId="{60666AAC-22F1-4FDC-900B-8E2577C286FD}" destId="{7C424A21-4E26-4B8A-9FDF-592CE2E2CB22}" srcOrd="0" destOrd="0" presId="urn:microsoft.com/office/officeart/2009/3/layout/RandomtoResultProcess"/>
    <dgm:cxn modelId="{95A86167-3A45-40B0-BB50-3371A695EBBC}" type="presParOf" srcId="{60666AAC-22F1-4FDC-900B-8E2577C286FD}" destId="{0C98A994-8A17-40F8-96FE-46BDAFF3C740}" srcOrd="1" destOrd="0" presId="urn:microsoft.com/office/officeart/2009/3/layout/RandomtoResultProcess"/>
    <dgm:cxn modelId="{023759E5-B085-43C5-BE01-E1DE379B1207}" type="presParOf" srcId="{22401E0A-42D0-4930-8509-F2565BBE7633}" destId="{8AD8EFE1-28F8-43A9-B3D5-C071F26C3EF3}" srcOrd="6" destOrd="0" presId="urn:microsoft.com/office/officeart/2009/3/layout/RandomtoResultProcess"/>
    <dgm:cxn modelId="{863D663C-4EEB-47E7-9064-BB5052EECDE0}" type="presParOf" srcId="{8AD8EFE1-28F8-43A9-B3D5-C071F26C3EF3}" destId="{95DCEEC9-4DEC-4096-8604-C056AF5A2C55}" srcOrd="0" destOrd="0" presId="urn:microsoft.com/office/officeart/2009/3/layout/RandomtoResultProcess"/>
    <dgm:cxn modelId="{0863F717-3A11-4B46-B30B-9C930E1E17E9}" type="presParOf" srcId="{8AD8EFE1-28F8-43A9-B3D5-C071F26C3EF3}" destId="{B84BCB4B-0B6D-449E-9F27-2BF1FA9E31CC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16F5DA-3CC3-4C9E-A9DA-82577C54CE03}">
      <dsp:nvSpPr>
        <dsp:cNvPr id="0" name=""/>
        <dsp:cNvSpPr/>
      </dsp:nvSpPr>
      <dsp:spPr>
        <a:xfrm>
          <a:off x="121363" y="1996832"/>
          <a:ext cx="1778231" cy="5860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accent2">
                  <a:lumMod val="75000"/>
                </a:schemeClr>
              </a:solidFill>
              <a:latin typeface="+mn-lt"/>
            </a:rPr>
            <a:t>RACCOLTA DATI PROGETTI CORRELATI</a:t>
          </a:r>
        </a:p>
      </dsp:txBody>
      <dsp:txXfrm>
        <a:off x="121363" y="1996832"/>
        <a:ext cx="1778231" cy="586007"/>
      </dsp:txXfrm>
    </dsp:sp>
    <dsp:sp modelId="{F9F89E38-5206-4BD5-96CF-242B465FA458}">
      <dsp:nvSpPr>
        <dsp:cNvPr id="0" name=""/>
        <dsp:cNvSpPr/>
      </dsp:nvSpPr>
      <dsp:spPr>
        <a:xfrm>
          <a:off x="119342" y="1818605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550C5-1F3E-4B2E-88F5-237913E864F0}">
      <dsp:nvSpPr>
        <dsp:cNvPr id="0" name=""/>
        <dsp:cNvSpPr/>
      </dsp:nvSpPr>
      <dsp:spPr>
        <a:xfrm>
          <a:off x="218357" y="1620574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1E6BFD-7303-43F1-BB07-A1623E6A1F49}">
      <dsp:nvSpPr>
        <dsp:cNvPr id="0" name=""/>
        <dsp:cNvSpPr/>
      </dsp:nvSpPr>
      <dsp:spPr>
        <a:xfrm>
          <a:off x="455993" y="1660180"/>
          <a:ext cx="222278" cy="2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D78F6-655B-4C68-BBF0-BF80B470E930}">
      <dsp:nvSpPr>
        <dsp:cNvPr id="0" name=""/>
        <dsp:cNvSpPr/>
      </dsp:nvSpPr>
      <dsp:spPr>
        <a:xfrm>
          <a:off x="654024" y="1442347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860F4-C1C2-4858-8C87-1419BF2CF03E}">
      <dsp:nvSpPr>
        <dsp:cNvPr id="0" name=""/>
        <dsp:cNvSpPr/>
      </dsp:nvSpPr>
      <dsp:spPr>
        <a:xfrm>
          <a:off x="911463" y="1363135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8912D-D40D-45C3-AD7B-4160A97A24C7}">
      <dsp:nvSpPr>
        <dsp:cNvPr id="0" name=""/>
        <dsp:cNvSpPr/>
      </dsp:nvSpPr>
      <dsp:spPr>
        <a:xfrm>
          <a:off x="1228311" y="1501756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F50B9-C2AB-41AB-A899-1BDF2700C116}">
      <dsp:nvSpPr>
        <dsp:cNvPr id="0" name=""/>
        <dsp:cNvSpPr/>
      </dsp:nvSpPr>
      <dsp:spPr>
        <a:xfrm>
          <a:off x="1426342" y="1600771"/>
          <a:ext cx="222278" cy="2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50916-F632-4990-9AB2-719482AB88E3}">
      <dsp:nvSpPr>
        <dsp:cNvPr id="0" name=""/>
        <dsp:cNvSpPr/>
      </dsp:nvSpPr>
      <dsp:spPr>
        <a:xfrm>
          <a:off x="1703584" y="1818605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A983EE-8595-4AF3-9D1B-9567250C625B}">
      <dsp:nvSpPr>
        <dsp:cNvPr id="0" name=""/>
        <dsp:cNvSpPr/>
      </dsp:nvSpPr>
      <dsp:spPr>
        <a:xfrm>
          <a:off x="1822402" y="2036438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F53354-EF1E-4E45-B6CD-1D1F842B1498}">
      <dsp:nvSpPr>
        <dsp:cNvPr id="0" name=""/>
        <dsp:cNvSpPr/>
      </dsp:nvSpPr>
      <dsp:spPr>
        <a:xfrm>
          <a:off x="792645" y="1620574"/>
          <a:ext cx="363729" cy="363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7FBAE-6478-42FC-AFB1-EB343997968C}">
      <dsp:nvSpPr>
        <dsp:cNvPr id="0" name=""/>
        <dsp:cNvSpPr/>
      </dsp:nvSpPr>
      <dsp:spPr>
        <a:xfrm>
          <a:off x="20327" y="2373089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73C61-D938-4068-BCED-FD317946B48C}">
      <dsp:nvSpPr>
        <dsp:cNvPr id="0" name=""/>
        <dsp:cNvSpPr/>
      </dsp:nvSpPr>
      <dsp:spPr>
        <a:xfrm>
          <a:off x="139145" y="2551317"/>
          <a:ext cx="222278" cy="2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2C827-7AD4-4187-8E57-081AE45EF159}">
      <dsp:nvSpPr>
        <dsp:cNvPr id="0" name=""/>
        <dsp:cNvSpPr/>
      </dsp:nvSpPr>
      <dsp:spPr>
        <a:xfrm>
          <a:off x="436190" y="2709741"/>
          <a:ext cx="323314" cy="3233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AD8BB3-6647-462C-A75A-24B9DFE98DCC}">
      <dsp:nvSpPr>
        <dsp:cNvPr id="0" name=""/>
        <dsp:cNvSpPr/>
      </dsp:nvSpPr>
      <dsp:spPr>
        <a:xfrm>
          <a:off x="852054" y="2967180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EFF0-7AFA-4405-AF1D-0CFB0E6ECA08}">
      <dsp:nvSpPr>
        <dsp:cNvPr id="0" name=""/>
        <dsp:cNvSpPr/>
      </dsp:nvSpPr>
      <dsp:spPr>
        <a:xfrm>
          <a:off x="931266" y="2709741"/>
          <a:ext cx="222278" cy="2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C8A1D7-02F3-4BAF-B285-F6095487061E}">
      <dsp:nvSpPr>
        <dsp:cNvPr id="0" name=""/>
        <dsp:cNvSpPr/>
      </dsp:nvSpPr>
      <dsp:spPr>
        <a:xfrm>
          <a:off x="1129296" y="2986983"/>
          <a:ext cx="141450" cy="141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0CD950-CDF2-4228-A26E-09148B2F23B2}">
      <dsp:nvSpPr>
        <dsp:cNvPr id="0" name=""/>
        <dsp:cNvSpPr/>
      </dsp:nvSpPr>
      <dsp:spPr>
        <a:xfrm>
          <a:off x="1307524" y="2670135"/>
          <a:ext cx="323314" cy="3233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3B031-11A8-4B81-8E69-F891AFE107BB}">
      <dsp:nvSpPr>
        <dsp:cNvPr id="0" name=""/>
        <dsp:cNvSpPr/>
      </dsp:nvSpPr>
      <dsp:spPr>
        <a:xfrm>
          <a:off x="1743190" y="2590923"/>
          <a:ext cx="222278" cy="222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3036F-A281-4EC4-91C8-8BC6C19D99B3}">
      <dsp:nvSpPr>
        <dsp:cNvPr id="0" name=""/>
        <dsp:cNvSpPr/>
      </dsp:nvSpPr>
      <dsp:spPr>
        <a:xfrm>
          <a:off x="1965469" y="1659851"/>
          <a:ext cx="652801" cy="124626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4E543A-705A-4CFB-97E9-B98F0E19226E}">
      <dsp:nvSpPr>
        <dsp:cNvPr id="0" name=""/>
        <dsp:cNvSpPr/>
      </dsp:nvSpPr>
      <dsp:spPr>
        <a:xfrm>
          <a:off x="2618271" y="1660456"/>
          <a:ext cx="1780367" cy="124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accent2">
                  <a:lumMod val="75000"/>
                </a:schemeClr>
              </a:solidFill>
              <a:latin typeface="+mn-lt"/>
            </a:rPr>
            <a:t>SELEZIONE PROGETTI DELLO STESSO PERIMETRO TEMPORALE</a:t>
          </a:r>
        </a:p>
      </dsp:txBody>
      <dsp:txXfrm>
        <a:off x="2618271" y="1660456"/>
        <a:ext cx="1780367" cy="1246257"/>
      </dsp:txXfrm>
    </dsp:sp>
    <dsp:sp modelId="{A32CD254-61A7-45E3-AFDB-42F84381FD56}">
      <dsp:nvSpPr>
        <dsp:cNvPr id="0" name=""/>
        <dsp:cNvSpPr/>
      </dsp:nvSpPr>
      <dsp:spPr>
        <a:xfrm>
          <a:off x="4262385" y="1659851"/>
          <a:ext cx="652801" cy="124626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EFE86-68D3-4DFF-95B2-99C93CFE6C5F}">
      <dsp:nvSpPr>
        <dsp:cNvPr id="0" name=""/>
        <dsp:cNvSpPr/>
      </dsp:nvSpPr>
      <dsp:spPr>
        <a:xfrm>
          <a:off x="4857184" y="1652007"/>
          <a:ext cx="1780367" cy="124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b="1" kern="1200" dirty="0">
              <a:solidFill>
                <a:schemeClr val="accent2">
                  <a:lumMod val="75000"/>
                </a:schemeClr>
              </a:solidFill>
              <a:latin typeface="+mn-lt"/>
            </a:rPr>
            <a:t>VERIFICA ELEMENTI DI SIMILITUDINE</a:t>
          </a:r>
        </a:p>
      </dsp:txBody>
      <dsp:txXfrm>
        <a:off x="4857184" y="1652007"/>
        <a:ext cx="1780367" cy="1246257"/>
      </dsp:txXfrm>
    </dsp:sp>
    <dsp:sp modelId="{7C424A21-4E26-4B8A-9FDF-592CE2E2CB22}">
      <dsp:nvSpPr>
        <dsp:cNvPr id="0" name=""/>
        <dsp:cNvSpPr/>
      </dsp:nvSpPr>
      <dsp:spPr>
        <a:xfrm>
          <a:off x="6358800" y="1676738"/>
          <a:ext cx="652801" cy="124626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CEEC9-4DEC-4096-8604-C056AF5A2C55}">
      <dsp:nvSpPr>
        <dsp:cNvPr id="0" name=""/>
        <dsp:cNvSpPr/>
      </dsp:nvSpPr>
      <dsp:spPr>
        <a:xfrm>
          <a:off x="7179812" y="1456259"/>
          <a:ext cx="2820163" cy="16764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latin typeface="+mn-lt"/>
            </a:rPr>
            <a:t>APPROFONDIMENTO IN LOCO</a:t>
          </a:r>
        </a:p>
      </dsp:txBody>
      <dsp:txXfrm>
        <a:off x="7592815" y="1701762"/>
        <a:ext cx="1994157" cy="1185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B1BDC-27B9-44BA-B1C0-C740BB5B4CC2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52CE2-DB9E-42A7-8A62-5B003DE4C5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50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199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1657E-9776-E824-21C6-427EAA172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F81A81D-220F-86E0-252B-7AF888E2C9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6855E96-F30D-6C7E-09BF-CA946EE73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2082CC-240B-F231-2CC6-F3EA7D29D9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29292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01EEB-5E55-9670-BD08-6AC623923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9B32CD9-36A6-5E1B-C42A-DE2F68BFAE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4818F45-5A31-E838-1C69-4396E3CFE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Rivediamo quindi il processo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4F45A1-3610-8919-037A-4AADEA7533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1640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B9DC5-BB9B-FFD4-2609-0D0133F0C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66BA87F-0326-90B1-82E5-62C88C8376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D6513D9-86F0-362B-CA86-CB9FBADAA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534112-AF65-5BBE-2562-CD1AF94E1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267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46BD8-A9EF-89CA-68A6-7ED76572E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8BFE7D3-580D-892A-61A2-D264ED1D0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8357295-727C-5CD3-9CB3-CB3A0EFBD7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E23AF6-402D-C5A8-0AE2-D32BA39D5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338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348AF-60F9-1189-A947-4CDCD6163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6D8327B-DDA7-A059-D17B-EA4D0F3FC1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C2AAB68-1ED1-A419-21C8-95147F441E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C59436-FEBE-DD21-A72C-345DA4B06C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2816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4D98CC-C122-3E5D-5D74-7536A5D50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F514451-B799-4CE8-4745-4D17F40457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21E7433-9367-4368-D41E-BD8EF4DB63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FBEDAD2-1357-BD2F-2E4A-1712941528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124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C6722-3F2F-1A61-D7B0-A6DEBBA32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3B2DDCB-CA72-22EA-C1D2-6CA59D482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7B903C7-035F-90C9-177E-ED8BEE056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2B5F7B0-03A2-65CE-2B14-99D9CD84FA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126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691AE-4626-A609-8825-1144C1F0B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44A58A5-6A42-920D-AC36-5905CD213D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41F7687-6C5D-DC57-6B39-A05D4EBFCB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C9522C-7892-648D-C7C3-1AF2D8954D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5498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7447A-3DE0-39A0-006F-4E7E82AA4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760A828-A2E5-A445-3275-6EB55D5A49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58063DD-D80E-2A01-8993-AF3622751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8DAB6DA-1E95-8767-DCDB-2B60DC28E2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51402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FF2D6-8448-0B73-8042-A24B8D265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BEC80E-64DF-A43B-8DCD-B045F431D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ADFDAD6-3AC3-14E3-E308-0C4574011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95C7A49-49B9-D3F3-6F03-167F65469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0352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Buongiorno, il mio intervento è finalizzato a presentare la procedura interna adottata </a:t>
            </a:r>
            <a:r>
              <a:rPr lang="it-IT" dirty="0" err="1"/>
              <a:t>dall’ada</a:t>
            </a:r>
            <a:r>
              <a:rPr lang="it-IT" dirty="0"/>
              <a:t> per la verifica del conflitto di interessi.</a:t>
            </a:r>
          </a:p>
          <a:p>
            <a:r>
              <a:rPr lang="it-IT" dirty="0"/>
              <a:t>Nello specifico andrò ad illustrare la procedura di verifica relativa al personale interno all’Ada che è estesa anche ai consulenti dell’AT incaricati di audit delle operazioni, quella relativa alle funzioni specifiche </a:t>
            </a:r>
            <a:r>
              <a:rPr lang="it-IT" dirty="0" err="1"/>
              <a:t>dell’ada</a:t>
            </a:r>
            <a:r>
              <a:rPr lang="it-IT" dirty="0"/>
              <a:t> e quindi relativa agli audit delle operazioni.</a:t>
            </a:r>
          </a:p>
          <a:p>
            <a:r>
              <a:rPr lang="it-IT" dirty="0"/>
              <a:t>Nella seconda parte illustrerò invece l’utilizzo di </a:t>
            </a:r>
            <a:r>
              <a:rPr lang="it-IT" dirty="0" err="1"/>
              <a:t>Arachne</a:t>
            </a:r>
            <a:r>
              <a:rPr lang="it-IT" dirty="0"/>
              <a:t> e di altre banche dati per le analisi preliminari che, come già anticipato dalla </a:t>
            </a:r>
            <a:r>
              <a:rPr lang="it-IT" dirty="0" err="1"/>
              <a:t>d.ssa</a:t>
            </a:r>
            <a:r>
              <a:rPr lang="it-IT" dirty="0"/>
              <a:t> Colombo, formano oggetto di report assegnati agli auditors e che rappresentano una solida base di partenza per gli audit delle operazioni.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Inizio con illustrarvi il flow chart del processo di verifica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368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B96C2-6593-6316-8498-64D85B1A9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EF2B5AB-AB2C-C60F-4514-6F6A8780BA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9D80216-193F-3901-F0FF-21B3AEFAE2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Qui vediamo il processo nel suo complesso. </a:t>
            </a:r>
          </a:p>
          <a:p>
            <a:r>
              <a:rPr lang="it-IT" dirty="0"/>
              <a:t>Il processo parte dal campionamento delle operazioni ad opera degli EQ e conseguente assegnazione ai funzionari e consulenti dell’AT. Gli assegnatari, ora incaricati degli audit di secondo livello compilano un file collaborativo condiviso della cui utilità vi illustrerò nelle prossime slides, e rilasciano le dichiarazioni di assenza di conflitto di interessi relativi ai beneficiari delle operazioni assegnate.</a:t>
            </a:r>
          </a:p>
          <a:p>
            <a:endParaRPr lang="it-IT" dirty="0"/>
          </a:p>
          <a:p>
            <a:r>
              <a:rPr lang="it-IT" dirty="0"/>
              <a:t>Le dichiarazioni di assenza di conflitto di interessi saranno oggetto di campionamento da parte dell’ADA e di verifica.</a:t>
            </a:r>
          </a:p>
          <a:p>
            <a:endParaRPr lang="it-IT" dirty="0"/>
          </a:p>
          <a:p>
            <a:r>
              <a:rPr lang="it-IT" dirty="0"/>
              <a:t>Gli incaricati delle analisi preliminari invece partendo dai dati forniti dagli auditor con il </a:t>
            </a:r>
            <a:r>
              <a:rPr lang="it-IT" dirty="0" err="1"/>
              <a:t>collaboration</a:t>
            </a:r>
            <a:r>
              <a:rPr lang="it-IT" dirty="0"/>
              <a:t> tool , procedono con la ricerca dei dati utili alla verifica delle dichiarazioni sulle operazioni e la verifica e approfondimento in caso di presenza di omonimie.</a:t>
            </a:r>
          </a:p>
          <a:p>
            <a:endParaRPr lang="it-IT" dirty="0"/>
          </a:p>
          <a:p>
            <a:r>
              <a:rPr lang="it-IT" dirty="0"/>
              <a:t>Parallelamente sono raccolti tutti i dati relativi ai beneficiari e ai progetti utili alla verifica del doppio finanziamento/cumulo.</a:t>
            </a:r>
          </a:p>
          <a:p>
            <a:r>
              <a:rPr lang="it-IT" dirty="0"/>
              <a:t>Quindi riassumendo… i dati e le analisi relative al conflitto di interesse insieme ai dati relativi ai beneficiari e ai progetti e le relative analisi per la verifica del doppio finanziamento /cumulo saranno declinati in un report offerto in dotazione all’auditor che procederà con gli approfondimenti del caso in loco.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12D2A72-FB74-A736-DB2B-A33DB58E13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3160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F8234-6271-F175-0C99-DE46F99BA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F590CF8-D552-6340-B66C-8447A4ABFA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DBC25B-2BB7-577A-3484-CC02786384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Ma andiamo ora nel dettaglio della procedura di verifica del conflitto di interessi:</a:t>
            </a:r>
          </a:p>
          <a:p>
            <a:r>
              <a:rPr lang="it-IT" dirty="0"/>
              <a:t>Abbiamo detto che abbiamo due distinte procedure:</a:t>
            </a:r>
          </a:p>
          <a:p>
            <a:r>
              <a:rPr lang="it-IT" dirty="0"/>
              <a:t>1 che fa riferimento al personale interno </a:t>
            </a:r>
            <a:r>
              <a:rPr lang="it-IT" dirty="0" err="1"/>
              <a:t>dell’ada</a:t>
            </a:r>
            <a:endParaRPr lang="it-IT" dirty="0"/>
          </a:p>
          <a:p>
            <a:r>
              <a:rPr lang="it-IT" dirty="0"/>
              <a:t>2 che fa riferimento alle funzioni poste sotto la responsabilità dell’ADA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FECF3B-97D7-6AAE-A1C7-F5B9BA741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21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C7B6C-CDCF-7FC3-65CD-87E35BFF7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50FB8A5-CB27-96A5-B561-824BCA5F3C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B340BB9-BBB7-935F-52CE-1665E9372F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Per quanto riguarda la prima, questa coinvolge i funzionari/consulenti e incaricati degli audit di II livello ed è collocata temporalmente nella fase immediatamente successiva all’assegnazione delle operazioni da parte dell’</a:t>
            </a:r>
            <a:r>
              <a:rPr lang="it-IT" dirty="0" err="1"/>
              <a:t>eq</a:t>
            </a:r>
            <a:r>
              <a:rPr lang="it-IT" dirty="0"/>
              <a:t> di riferimento.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81CB89-8AFF-F530-E8E1-2914AFD88A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53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FF872-817C-F0EE-8291-1F97F44C7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24A9C85-F13D-8FC2-F2CE-DD7C3CABAF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15FA8D1-9E30-75FD-D8C1-4749619EA2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La verifica è effettuata a campione con riscontri da ARACHNE e altre banche dati. Le dichiarazioni sono archiviate nei fascicoli di verifica di ciascuna operazione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F4D413-FAD2-9868-6782-F3853172D6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142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3A2C6-A87C-D608-45E1-65DCBF2A5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7E00DAD-EB9F-A7AF-4D84-0566FD9AC0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3B37CC-0417-FEB4-D525-5A54963CDA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L’attività di controllo richiede una </a:t>
            </a: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valutazione preliminare dei livelli di rischio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legati alle dichiarazioni rese sui Operazioni/Organismi sottoposti a controllo/test di conformità, ai fini del campionamento. </a:t>
            </a:r>
          </a:p>
          <a:p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Questo approccio consente di ottimizzare l’attività di controllo, focalizzandosi sui casi più rilevanti e a maggior rischio. </a:t>
            </a:r>
          </a:p>
          <a:p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Sulla base dei rischi rilevati, </a:t>
            </a:r>
            <a:r>
              <a:rPr lang="it-IT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l’AdA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provvede a stratificare la popolazione, composta dalle dichiarazioni rese, e </a:t>
            </a: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stabilisce la percentuale di dichiarazioni da verificare </a:t>
            </a:r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 Indicatori di Rischio: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Esposizione al rischio di conflitto di interessi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considerando la probabilità di esistenza di interessi secondari e </a:t>
            </a: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Probabilità che il rischio generi un danno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all’interesse pubblico. </a:t>
            </a:r>
            <a:endParaRPr lang="it-IT" b="0" i="0" u="none" strike="noStrike" baseline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Impatto del danno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sul beneficio pubblico, se il rischio si concretizza. </a:t>
            </a:r>
          </a:p>
          <a:p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Per determinare l’intensità e la priorità dei controlli sulle dichiarazioni rese per Operazioni/Organismi sottoposti a controllo/test di conformità, </a:t>
            </a:r>
            <a:r>
              <a:rPr lang="it-IT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l’AdA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stabilisce criteri di classificazione, ad esempio: </a:t>
            </a:r>
          </a:p>
          <a:p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Livelli di Probabilità: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(basso, medio, alto) </a:t>
            </a:r>
          </a:p>
          <a:p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Livelli di Gravità del Danno: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(limitato, significativo, critico) </a:t>
            </a:r>
          </a:p>
          <a:p>
            <a:endParaRPr lang="it-IT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La combinazione di questi livelli </a:t>
            </a:r>
            <a:r>
              <a:rPr lang="it-I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permette </a:t>
            </a:r>
            <a:r>
              <a:rPr lang="it-I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 assegnare priorità ai procedimenti più esposti, ottimizzando così l’impiego delle risorse. </a:t>
            </a:r>
            <a:endParaRPr lang="it-IT" sz="1000" b="0" i="0" u="none" strike="noStrike" baseline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endParaRPr lang="it-IT" sz="1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42D46A0-AB19-B32A-BA4E-7AF5D51CA5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6505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F2012-FB06-2B5E-0DB1-8098251D8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E861491-FB7D-F5DB-BA89-4A93DDBC9C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4EBDFC2-4E6A-C662-763A-05A9B2AF86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Poi abbiamo la procedura di verifica del conflitto di interesse relativo alle funzioni specifiche dell’ADA</a:t>
            </a:r>
          </a:p>
          <a:p>
            <a:r>
              <a:rPr lang="it-IT" dirty="0"/>
              <a:t>Qui dobbiamo distinguere tra le operazioni a titolarità regionale e le operazioni a regia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F95D5F-79F7-6AE0-777F-4A7F9835DB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4418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35182-0488-F89E-6ECD-8EDD82388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24008AD-7075-0EF4-7923-F70FE953E9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EBF9B83-6D2C-C568-5899-5D1F36456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Verifica codice di condotto per </a:t>
            </a:r>
            <a:r>
              <a:rPr lang="it-IT" dirty="0" err="1"/>
              <a:t>AdG</a:t>
            </a:r>
            <a:r>
              <a:rPr lang="it-IT" dirty="0"/>
              <a:t>/OI e Beneficiario</a:t>
            </a:r>
          </a:p>
          <a:p>
            <a:r>
              <a:rPr lang="it-IT" dirty="0"/>
              <a:t>Verifica presenza informativa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DEE1F42-53CD-0172-08ED-2257AD1013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382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82DB14-F9F4-B1B1-71E7-76309784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559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03FFF-A9CB-0073-8E2D-A2B0B1D0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94A28AE-AF77-485A-A6C3-8EDF7FC91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B6CFCF-E71E-9203-C60C-EE535B35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1382-7851-4727-AF5E-7BD40D4470F8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CFB792-4218-62AF-20B0-F268DFDAA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E5B8EF-78BB-7694-9AF8-F68FD195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4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6A2002-F95A-9C81-DC31-E16D87E1F2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1C4ABD9-BF6C-9881-1E4C-3C18A0E08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B6340A-EA8A-3FCE-4D54-0E594360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7D90-78A8-4CEE-910A-87B0368277E7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758D45-C654-03C2-C665-E58B7EE3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A269C9-0E9E-D93A-B8DC-22A03CAC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6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6CFFA-C245-6545-B9D8-FB97E5CCD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32937D-9A88-E76C-7928-A60EE7F58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35384E-5E85-8CAE-E18E-42279017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6E3F-AF04-4ECD-82FD-0E61860687F7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DCA233-FDF3-81AC-E6C4-4B6ABB8A2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7D6439-AE68-458A-65A5-D6168AD85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093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F476E7-1804-2723-92C5-B14F1DB56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1DB0A9-CD36-EA71-E7F5-D6DF4AF14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B7651F-4858-07D6-9F94-67DE7DB6E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A21E-88B4-42C1-8220-6B433E97B489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AF3442-2A6D-776D-46CE-6BA107F77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F7BC7C-013A-E4AE-C57F-CF0B60F95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32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07F2C7-17DB-1817-D1AC-CEB847B6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A90C06-7D88-D31F-E382-B8963036D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8F6777-D7CB-1252-2315-ED57B52EC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FC237-AC47-4625-8BC8-759F7A90B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6850E-BD95-404E-83FA-E12A2ACD3C5D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F61774-2828-1CCF-EAB2-9F4F9486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A95906D-9ADD-3271-C906-976F3325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341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1345B3-E9E6-CE02-150C-88AE2545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27F4C45-6534-E332-2753-6527333F7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CE47A4F-01C2-6D6F-E809-A8A59A5F5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C8F879-3571-6C32-F596-FA5D9E0BB2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FE50189-3795-10BF-CF38-A2679D4353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FA975C2-AB76-01A7-14E6-41187CB31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23FE-1689-4435-A2CF-0924F931BE69}" type="datetime1">
              <a:rPr lang="it-IT" smtClean="0"/>
              <a:t>13/05/2025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7D1C78A-B989-B936-3B71-7159618A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752DDE8-A0A0-77F3-DE62-A55C8D17F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245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B5AB55-7591-0A90-C0A1-96B75AB4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331950A-1455-C434-1D6B-6E9443CA4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9104-CAF2-4704-A589-F3DCE458B292}" type="datetime1">
              <a:rPr lang="it-IT" smtClean="0"/>
              <a:t>13/05/2025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DE2FA0-4EFD-1603-AA5E-F81AAB82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92807BE-A42E-7C27-62D7-15865C80A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14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EAE14CF-09E7-46ED-091E-E1BE1572B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C5F2-AD16-43F1-BD1B-437FB20AF0B4}" type="datetime1">
              <a:rPr lang="it-IT" smtClean="0"/>
              <a:t>13/05/2025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5AE9FF-424D-ED2D-8F2D-ED9D0F3F8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234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B06E8-D4FD-460B-BC8A-C46D65A93A2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0731C20-ABEF-3A6E-743E-F6D336A60A9A}"/>
              </a:ext>
            </a:extLst>
          </p:cNvPr>
          <p:cNvSpPr/>
          <p:nvPr userDrawn="1"/>
        </p:nvSpPr>
        <p:spPr>
          <a:xfrm>
            <a:off x="3727938" y="6488723"/>
            <a:ext cx="4114800" cy="365125"/>
          </a:xfrm>
          <a:prstGeom prst="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2B4F16E-1476-FD50-7709-EE5C971988E2}"/>
              </a:ext>
            </a:extLst>
          </p:cNvPr>
          <p:cNvSpPr/>
          <p:nvPr userDrawn="1"/>
        </p:nvSpPr>
        <p:spPr>
          <a:xfrm>
            <a:off x="2646485" y="5952393"/>
            <a:ext cx="5292969" cy="514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E7E1ED1-E788-E911-3A17-DBF615B75D8E}"/>
              </a:ext>
            </a:extLst>
          </p:cNvPr>
          <p:cNvSpPr txBox="1"/>
          <p:nvPr userDrawn="1"/>
        </p:nvSpPr>
        <p:spPr>
          <a:xfrm>
            <a:off x="509954" y="2818151"/>
            <a:ext cx="488852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62565596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A99DF7-5579-1985-6D56-721F44216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319192-1F4D-65C5-D773-1E1166D96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900B6D7-A5D2-44FF-4647-911DC0831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62DE654-5AB9-34F4-24CE-F3B3E9384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324-08EB-4913-8E64-5E6640177B58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40059F-0778-D8BA-F248-991ABE1D5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6877" y="648823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318A19-93CE-46D9-AA18-FF0CC8CD0071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018F1C-7D0A-C1BF-3909-368E8420A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51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13E1AC-4318-B5C7-B897-19A575D67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FB61778-C3FA-86E8-DFB3-3A79785537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B0109A-A39C-36C0-F63E-CB91FC032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23460B-781C-2F4D-18DE-CAC8CC83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193E-CD9A-4253-AB91-E10750716354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7E65F7-87E5-17C7-DA99-19FA531EB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EB9153-AAD6-5DEA-050B-18E7838FC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6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10CFF4-E2EB-0CD7-1FF5-E585784E2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5D52271-9BB5-9DE5-E9C5-6C65D5320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5C4BA5-2180-ED87-EFDC-F776FF5EDE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84975-BB6F-4DF1-BB2F-ABDA74C2742D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1A5319-321C-D16E-CBF6-B51EC6625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7F3BF9-C972-04EC-AC08-03052D363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0B7C7D1-C304-C7DA-1C2A-ECBB4917673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12191282" cy="6858000"/>
          </a:xfrm>
          <a:prstGeom prst="rect">
            <a:avLst/>
          </a:prstGeom>
        </p:spPr>
      </p:pic>
      <p:sp>
        <p:nvSpPr>
          <p:cNvPr id="8" name="Segnaposto titolo 1">
            <a:extLst>
              <a:ext uri="{FF2B5EF4-FFF2-40B4-BE49-F238E27FC236}">
                <a16:creationId xmlns:a16="http://schemas.microsoft.com/office/drawing/2014/main" id="{406E832E-101D-45E2-83A3-A83C6A2ED5D0}"/>
              </a:ext>
            </a:extLst>
          </p:cNvPr>
          <p:cNvSpPr txBox="1">
            <a:spLocks/>
          </p:cNvSpPr>
          <p:nvPr userDrawn="1"/>
        </p:nvSpPr>
        <p:spPr>
          <a:xfrm>
            <a:off x="457200" y="306552"/>
            <a:ext cx="10833476" cy="5542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Titolo presentazione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01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33436-70D8-3CF5-D166-4A5A09348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A3A3777A-BF62-BCD2-605C-B1C428949B7A}"/>
              </a:ext>
            </a:extLst>
          </p:cNvPr>
          <p:cNvSpPr txBox="1"/>
          <p:nvPr/>
        </p:nvSpPr>
        <p:spPr>
          <a:xfrm>
            <a:off x="564275" y="307011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49" name="Immagine 1">
            <a:extLst>
              <a:ext uri="{FF2B5EF4-FFF2-40B4-BE49-F238E27FC236}">
                <a16:creationId xmlns:a16="http://schemas.microsoft.com/office/drawing/2014/main" id="{8E75FE25-8471-6B8E-83A5-4884CB326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1" r="1785"/>
          <a:stretch>
            <a:fillRect/>
          </a:stretch>
        </p:blipFill>
        <p:spPr bwMode="auto">
          <a:xfrm>
            <a:off x="5171239" y="392618"/>
            <a:ext cx="1493838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Immagine 3" descr="Marco:LAVORI IN CORSO:Consip:PPT:17_11_06:mef 3 righe.jpg">
            <a:extLst>
              <a:ext uri="{FF2B5EF4-FFF2-40B4-BE49-F238E27FC236}">
                <a16:creationId xmlns:a16="http://schemas.microsoft.com/office/drawing/2014/main" id="{6C7B5966-AE40-7B0B-E687-FFB14C949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050" y="412461"/>
            <a:ext cx="1463675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magine 1451216146" descr="flag_yellow_low">
            <a:extLst>
              <a:ext uri="{FF2B5EF4-FFF2-40B4-BE49-F238E27FC236}">
                <a16:creationId xmlns:a16="http://schemas.microsoft.com/office/drawing/2014/main" id="{4CD0CF47-768D-7853-D189-A5EF0B0BC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32" y="402810"/>
            <a:ext cx="777875" cy="52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5">
            <a:extLst>
              <a:ext uri="{FF2B5EF4-FFF2-40B4-BE49-F238E27FC236}">
                <a16:creationId xmlns:a16="http://schemas.microsoft.com/office/drawing/2014/main" id="{E62598F7-B1FF-4726-BC54-E5B6AA029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7857" y="17707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" name="Titolo 4">
            <a:extLst>
              <a:ext uri="{FF2B5EF4-FFF2-40B4-BE49-F238E27FC236}">
                <a16:creationId xmlns:a16="http://schemas.microsoft.com/office/drawing/2014/main" id="{FC80F85B-CEA8-06EA-4061-AF5D4C9F46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6507" y="1095956"/>
            <a:ext cx="8704764" cy="4836947"/>
          </a:xfrm>
        </p:spPr>
        <p:txBody>
          <a:bodyPr>
            <a:noAutofit/>
          </a:bodyPr>
          <a:lstStyle/>
          <a:p>
            <a:pPr algn="ctr"/>
            <a:b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ORGANIZZATIVO INTERNO</a:t>
            </a:r>
            <a:b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CONFLITTO DI INTERESSI E UTILIZZO ESTENSIVO ARACHNE WEB E ALTRE BANCHE DATI</a:t>
            </a:r>
            <a:br>
              <a:rPr lang="en-US" sz="1200" dirty="0"/>
            </a:br>
            <a:br>
              <a:rPr lang="it-IT" sz="1800" dirty="0"/>
            </a:br>
            <a:br>
              <a:rPr lang="it-IT" sz="1800" b="0" dirty="0"/>
            </a:br>
            <a:r>
              <a:rPr lang="it-IT" sz="1800" b="1" dirty="0">
                <a:solidFill>
                  <a:srgbClr val="297A38"/>
                </a:solidFill>
              </a:rPr>
              <a:t>15 maggio 2025</a:t>
            </a:r>
            <a:br>
              <a:rPr lang="it-IT" sz="1800" b="1" dirty="0">
                <a:solidFill>
                  <a:srgbClr val="297A38"/>
                </a:solidFill>
              </a:rPr>
            </a:br>
            <a:endParaRPr lang="it-IT" sz="1800" b="1" dirty="0">
              <a:solidFill>
                <a:srgbClr val="297A38"/>
              </a:solidFill>
            </a:endParaRP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E5394B3B-1AFB-11BA-99C1-7EAC5375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</a:t>
            </a:fld>
            <a:endParaRPr lang="it-IT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4AD05235-32C4-7133-734F-C581C18D5E9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</p:spTree>
    <p:extLst>
      <p:ext uri="{BB962C8B-B14F-4D97-AF65-F5344CB8AC3E}">
        <p14:creationId xmlns:p14="http://schemas.microsoft.com/office/powerpoint/2010/main" val="402531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32B08-E1E9-7CD6-7C06-6190E52D9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44DE79E8-0A24-5E50-6D17-5FA049F8CE45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5E5D49C-D439-5980-FC7F-2851D08B7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672BB83-EB31-AC42-7DA3-3C7E81E292F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9" name="Rettangolo con angoli arrotondati 6">
            <a:extLst>
              <a:ext uri="{FF2B5EF4-FFF2-40B4-BE49-F238E27FC236}">
                <a16:creationId xmlns:a16="http://schemas.microsoft.com/office/drawing/2014/main" id="{4E55C74D-941D-4667-0ED8-D95865B346FD}"/>
              </a:ext>
            </a:extLst>
          </p:cNvPr>
          <p:cNvSpPr/>
          <p:nvPr/>
        </p:nvSpPr>
        <p:spPr>
          <a:xfrm>
            <a:off x="2124226" y="1356348"/>
            <a:ext cx="8114231" cy="49710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COLLABORATION TOOL</a:t>
            </a: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02E29A98-002E-3AC7-789A-7706F4A6BF00}"/>
              </a:ext>
            </a:extLst>
          </p:cNvPr>
          <p:cNvSpPr/>
          <p:nvPr/>
        </p:nvSpPr>
        <p:spPr>
          <a:xfrm rot="2774675">
            <a:off x="9652709" y="1219825"/>
            <a:ext cx="1100089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FOCUS</a:t>
            </a:r>
          </a:p>
        </p:txBody>
      </p:sp>
      <p:sp>
        <p:nvSpPr>
          <p:cNvPr id="11" name="Rettangolo con angoli arrotondati 6">
            <a:extLst>
              <a:ext uri="{FF2B5EF4-FFF2-40B4-BE49-F238E27FC236}">
                <a16:creationId xmlns:a16="http://schemas.microsoft.com/office/drawing/2014/main" id="{69E43CCE-F3B1-0764-2745-9180BE1E915B}"/>
              </a:ext>
            </a:extLst>
          </p:cNvPr>
          <p:cNvSpPr/>
          <p:nvPr/>
        </p:nvSpPr>
        <p:spPr>
          <a:xfrm>
            <a:off x="630934" y="699395"/>
            <a:ext cx="879754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A2 – PROCEDURA </a:t>
            </a:r>
            <a:r>
              <a:rPr lang="it-IT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CoI</a:t>
            </a:r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FUNZIONI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(3/4)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Tabella 14">
            <a:extLst>
              <a:ext uri="{FF2B5EF4-FFF2-40B4-BE49-F238E27FC236}">
                <a16:creationId xmlns:a16="http://schemas.microsoft.com/office/drawing/2014/main" id="{55614841-28D1-DFF6-1796-54D4BFE33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232718"/>
              </p:ext>
            </p:extLst>
          </p:nvPr>
        </p:nvGraphicFramePr>
        <p:xfrm>
          <a:off x="2623405" y="2119943"/>
          <a:ext cx="3183412" cy="386048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91706">
                  <a:extLst>
                    <a:ext uri="{9D8B030D-6E8A-4147-A177-3AD203B41FA5}">
                      <a16:colId xmlns:a16="http://schemas.microsoft.com/office/drawing/2014/main" val="523337702"/>
                    </a:ext>
                  </a:extLst>
                </a:gridCol>
                <a:gridCol w="1591706">
                  <a:extLst>
                    <a:ext uri="{9D8B030D-6E8A-4147-A177-3AD203B41FA5}">
                      <a16:colId xmlns:a16="http://schemas.microsoft.com/office/drawing/2014/main" val="763324280"/>
                    </a:ext>
                  </a:extLst>
                </a:gridCol>
              </a:tblGrid>
              <a:tr h="364452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DATI ASSEGNAZIONE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N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85717384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Codice Operazione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21816467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Codice Cup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26564273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ID PROGETTO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81673188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Beneficiario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3371309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Spesa Certificata Positiva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65641511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BANDO / PRIORITA’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79708808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AUDITOR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3844130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SCADENZA CONSEGNA PROGETTO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7372325"/>
                  </a:ext>
                </a:extLst>
              </a:tr>
              <a:tr h="34960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DATI BENEFICIARIO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Codice Fiscale Beneficiario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859116"/>
                  </a:ext>
                </a:extLst>
              </a:tr>
              <a:tr h="34960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effectLst/>
                        </a:rPr>
                        <a:t>Partita IVA</a:t>
                      </a:r>
                      <a:endParaRPr lang="it-IT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94" marR="5994" marT="599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229806"/>
                  </a:ext>
                </a:extLst>
              </a:tr>
            </a:tbl>
          </a:graphicData>
        </a:graphic>
      </p:graphicFrame>
      <p:graphicFrame>
        <p:nvGraphicFramePr>
          <p:cNvPr id="17" name="Tabella 15">
            <a:extLst>
              <a:ext uri="{FF2B5EF4-FFF2-40B4-BE49-F238E27FC236}">
                <a16:creationId xmlns:a16="http://schemas.microsoft.com/office/drawing/2014/main" id="{06C6525C-22F6-E051-9154-7C2FA12C3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309950"/>
              </p:ext>
            </p:extLst>
          </p:nvPr>
        </p:nvGraphicFramePr>
        <p:xfrm>
          <a:off x="6399357" y="2119938"/>
          <a:ext cx="3574298" cy="393588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87149">
                  <a:extLst>
                    <a:ext uri="{9D8B030D-6E8A-4147-A177-3AD203B41FA5}">
                      <a16:colId xmlns:a16="http://schemas.microsoft.com/office/drawing/2014/main" val="292891645"/>
                    </a:ext>
                  </a:extLst>
                </a:gridCol>
                <a:gridCol w="1787149">
                  <a:extLst>
                    <a:ext uri="{9D8B030D-6E8A-4147-A177-3AD203B41FA5}">
                      <a16:colId xmlns:a16="http://schemas.microsoft.com/office/drawing/2014/main" val="1589233401"/>
                    </a:ext>
                  </a:extLst>
                </a:gridCol>
              </a:tblGrid>
              <a:tr h="5237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INTERVALLO TEMPORALE OGGETTO DI CONTROLLO </a:t>
                      </a:r>
                      <a:br>
                        <a:rPr lang="it-IT" sz="1000" b="1" u="none" strike="noStrike" dirty="0">
                          <a:effectLst/>
                        </a:rPr>
                      </a:br>
                      <a:r>
                        <a:rPr lang="it-IT" sz="1000" b="1" u="none" strike="noStrike" dirty="0">
                          <a:effectLst/>
                        </a:rPr>
                        <a:t>(PER VERIFICA DOPPIO FINANZIAMENTO)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DA DATA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684660"/>
                  </a:ext>
                </a:extLst>
              </a:tr>
              <a:tr h="49791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A DATA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45866"/>
                  </a:ext>
                </a:extLst>
              </a:tr>
              <a:tr h="104110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DATI CONTROLLO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SOGGETTI AdG/AC/OI COMPONENTI NUCLEI DI VALUTAZIONE / RUP / MEMBRI COMMISSIONI DI GARA </a:t>
                      </a:r>
                      <a:br>
                        <a:rPr lang="it-IT" sz="1000" b="1" u="none" strike="noStrike" dirty="0">
                          <a:effectLst/>
                        </a:rPr>
                      </a:br>
                      <a:r>
                        <a:rPr lang="it-IT" sz="800" b="1" u="none" strike="noStrike" dirty="0">
                          <a:effectLst/>
                        </a:rPr>
                        <a:t>(INDICARE NOME - COGNOME - CODICE FISCALE - RUOLO - ENTE DI APPARTENENZA)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900414"/>
                  </a:ext>
                </a:extLst>
              </a:tr>
              <a:tr h="4267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CONFLITTO DI INTERESSI / DOPPIO FINANZIAMENTO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PRIORITA' ASSEGNATA DALL'AUDITOR AL CONTROLLO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881253"/>
                  </a:ext>
                </a:extLst>
              </a:tr>
              <a:tr h="4267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DATA RICHIESTA DEL CONTROLLO E DEL VERBALE PRELIMINARE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72142"/>
                  </a:ext>
                </a:extLst>
              </a:tr>
              <a:tr h="4267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ISTRUTTORE ASSEGNATO VERBALE PRELIMINARE 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828390"/>
                  </a:ext>
                </a:extLst>
              </a:tr>
              <a:tr h="2586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STATO DEL CONTROLLO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CONCLUSO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227674"/>
                  </a:ext>
                </a:extLst>
              </a:tr>
              <a:tr h="25865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NOTE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9" marR="7289" marT="7289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524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140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93B6C-A02B-1BB7-8738-856737605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2D75A2D2-B3E8-043F-A0CF-9C8A7A7AE087}"/>
              </a:ext>
            </a:extLst>
          </p:cNvPr>
          <p:cNvGrpSpPr/>
          <p:nvPr/>
        </p:nvGrpSpPr>
        <p:grpSpPr>
          <a:xfrm>
            <a:off x="147550" y="1775076"/>
            <a:ext cx="10772752" cy="4678476"/>
            <a:chOff x="156977" y="1457464"/>
            <a:chExt cx="11363153" cy="5232250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60BFD69E-95DE-C814-9059-D15496D71921}"/>
                </a:ext>
              </a:extLst>
            </p:cNvPr>
            <p:cNvGrpSpPr/>
            <p:nvPr/>
          </p:nvGrpSpPr>
          <p:grpSpPr>
            <a:xfrm>
              <a:off x="156977" y="1457464"/>
              <a:ext cx="11363153" cy="5232250"/>
              <a:chOff x="-22304" y="349705"/>
              <a:chExt cx="11059084" cy="6559077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4C7F1B30-E80A-05DC-141B-37E95C20166A}"/>
                  </a:ext>
                </a:extLst>
              </p:cNvPr>
              <p:cNvSpPr/>
              <p:nvPr/>
            </p:nvSpPr>
            <p:spPr>
              <a:xfrm>
                <a:off x="6645385" y="362178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b="1" dirty="0"/>
              </a:p>
            </p:txBody>
          </p:sp>
          <p:sp>
            <p:nvSpPr>
              <p:cNvPr id="9" name="Rettangolo con angoli arrotondati 8">
                <a:extLst>
                  <a:ext uri="{FF2B5EF4-FFF2-40B4-BE49-F238E27FC236}">
                    <a16:creationId xmlns:a16="http://schemas.microsoft.com/office/drawing/2014/main" id="{BA7964AB-1CFC-7AD3-FCEA-99C0737A9016}"/>
                  </a:ext>
                </a:extLst>
              </p:cNvPr>
              <p:cNvSpPr/>
              <p:nvPr/>
            </p:nvSpPr>
            <p:spPr>
              <a:xfrm>
                <a:off x="1595804" y="2200412"/>
                <a:ext cx="9440976" cy="178810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46000"/>
                </a:schemeClr>
              </a:solidFill>
              <a:ln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400" b="1"/>
              </a:p>
            </p:txBody>
          </p:sp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ACFE99C5-AAC1-BED5-03FF-62AC53CC5768}"/>
                  </a:ext>
                </a:extLst>
              </p:cNvPr>
              <p:cNvSpPr/>
              <p:nvPr/>
            </p:nvSpPr>
            <p:spPr>
              <a:xfrm>
                <a:off x="2359245" y="361686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b="1" dirty="0"/>
              </a:p>
            </p:txBody>
          </p:sp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CC18E0FB-FF7A-5624-3271-2CCECDA8CA5D}"/>
                  </a:ext>
                </a:extLst>
              </p:cNvPr>
              <p:cNvSpPr/>
              <p:nvPr/>
            </p:nvSpPr>
            <p:spPr>
              <a:xfrm>
                <a:off x="4506111" y="361686"/>
                <a:ext cx="2143586" cy="654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b="1"/>
              </a:p>
            </p:txBody>
          </p:sp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98156E1E-02B3-D9AB-97EB-E9EE90920540}"/>
                  </a:ext>
                </a:extLst>
              </p:cNvPr>
              <p:cNvSpPr/>
              <p:nvPr/>
            </p:nvSpPr>
            <p:spPr>
              <a:xfrm>
                <a:off x="8794712" y="361746"/>
                <a:ext cx="2143586" cy="654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400" b="1"/>
              </a:p>
            </p:txBody>
          </p:sp>
          <p:sp>
            <p:nvSpPr>
              <p:cNvPr id="13" name="Elaborazione predefinita 12">
                <a:extLst>
                  <a:ext uri="{FF2B5EF4-FFF2-40B4-BE49-F238E27FC236}">
                    <a16:creationId xmlns:a16="http://schemas.microsoft.com/office/drawing/2014/main" id="{02F63FF5-D226-F04C-CDBB-AE9319306AD4}"/>
                  </a:ext>
                </a:extLst>
              </p:cNvPr>
              <p:cNvSpPr/>
              <p:nvPr/>
            </p:nvSpPr>
            <p:spPr>
              <a:xfrm>
                <a:off x="4681734" y="678549"/>
                <a:ext cx="1764198" cy="354029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CAMPIONAMENTO</a:t>
                </a: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68402386-7200-F65F-5461-7A4C41A73E4C}"/>
                  </a:ext>
                </a:extLst>
              </p:cNvPr>
              <p:cNvSpPr txBox="1"/>
              <p:nvPr/>
            </p:nvSpPr>
            <p:spPr>
              <a:xfrm>
                <a:off x="5330251" y="381580"/>
                <a:ext cx="378820" cy="36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chemeClr val="accent1">
                        <a:lumMod val="75000"/>
                      </a:schemeClr>
                    </a:solidFill>
                  </a:rPr>
                  <a:t>EQ</a:t>
                </a:r>
              </a:p>
            </p:txBody>
          </p: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BE9BFEDE-90B0-6BDF-B1D6-6F0D9637A40D}"/>
                  </a:ext>
                </a:extLst>
              </p:cNvPr>
              <p:cNvSpPr txBox="1"/>
              <p:nvPr/>
            </p:nvSpPr>
            <p:spPr>
              <a:xfrm>
                <a:off x="6813773" y="381580"/>
                <a:ext cx="1761132" cy="36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AUDIT II LIV</a:t>
                </a: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F579BC6-A55F-7912-0C0F-D2BEB9385184}"/>
                  </a:ext>
                </a:extLst>
              </p:cNvPr>
              <p:cNvSpPr txBox="1"/>
              <p:nvPr/>
            </p:nvSpPr>
            <p:spPr>
              <a:xfrm>
                <a:off x="3162394" y="382946"/>
                <a:ext cx="472619" cy="36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>
                    <a:solidFill>
                      <a:schemeClr val="accent1">
                        <a:lumMod val="75000"/>
                      </a:schemeClr>
                    </a:solidFill>
                  </a:rPr>
                  <a:t>ADA</a:t>
                </a:r>
              </a:p>
            </p:txBody>
          </p:sp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66DC73D5-5E5F-1020-1580-DEE246674EE0}"/>
                  </a:ext>
                </a:extLst>
              </p:cNvPr>
              <p:cNvSpPr txBox="1"/>
              <p:nvPr/>
            </p:nvSpPr>
            <p:spPr>
              <a:xfrm>
                <a:off x="8760210" y="349705"/>
                <a:ext cx="2212590" cy="604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1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ANALISI</a:t>
                </a:r>
              </a:p>
              <a:p>
                <a:pPr algn="ctr"/>
                <a:r>
                  <a:rPr lang="it-IT" sz="1100" b="1" dirty="0">
                    <a:solidFill>
                      <a:schemeClr val="accent1">
                        <a:lumMod val="75000"/>
                      </a:schemeClr>
                    </a:solidFill>
                  </a:rPr>
                  <a:t>PRELIMINARI</a:t>
                </a:r>
              </a:p>
            </p:txBody>
          </p:sp>
          <p:cxnSp>
            <p:nvCxnSpPr>
              <p:cNvPr id="20" name="Connettore 2 19">
                <a:extLst>
                  <a:ext uri="{FF2B5EF4-FFF2-40B4-BE49-F238E27FC236}">
                    <a16:creationId xmlns:a16="http://schemas.microsoft.com/office/drawing/2014/main" id="{A1F18992-79EA-CCC9-3BB4-FCCFD5FF8E42}"/>
                  </a:ext>
                </a:extLst>
              </p:cNvPr>
              <p:cNvCxnSpPr>
                <a:cxnSpLocks/>
                <a:stCxn id="13" idx="2"/>
                <a:endCxn id="25" idx="0"/>
              </p:cNvCxnSpPr>
              <p:nvPr/>
            </p:nvCxnSpPr>
            <p:spPr>
              <a:xfrm>
                <a:off x="5563833" y="1032579"/>
                <a:ext cx="6074" cy="1729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a gomito 20">
                <a:extLst>
                  <a:ext uri="{FF2B5EF4-FFF2-40B4-BE49-F238E27FC236}">
                    <a16:creationId xmlns:a16="http://schemas.microsoft.com/office/drawing/2014/main" id="{2E54B801-4350-2C5D-FE90-0982290AA1A1}"/>
                  </a:ext>
                </a:extLst>
              </p:cNvPr>
              <p:cNvCxnSpPr>
                <a:cxnSpLocks/>
                <a:stCxn id="25" idx="2"/>
                <a:endCxn id="26" idx="0"/>
              </p:cNvCxnSpPr>
              <p:nvPr/>
            </p:nvCxnSpPr>
            <p:spPr>
              <a:xfrm rot="16200000" flipH="1">
                <a:off x="6460045" y="1095156"/>
                <a:ext cx="356026" cy="2136302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a gomito 21">
                <a:extLst>
                  <a:ext uri="{FF2B5EF4-FFF2-40B4-BE49-F238E27FC236}">
                    <a16:creationId xmlns:a16="http://schemas.microsoft.com/office/drawing/2014/main" id="{2A6C0781-08C9-738B-FC52-36111F589B99}"/>
                  </a:ext>
                </a:extLst>
              </p:cNvPr>
              <p:cNvCxnSpPr>
                <a:cxnSpLocks/>
                <a:endCxn id="64" idx="1"/>
              </p:cNvCxnSpPr>
              <p:nvPr/>
            </p:nvCxnSpPr>
            <p:spPr>
              <a:xfrm rot="16200000" flipH="1">
                <a:off x="8300182" y="2270692"/>
                <a:ext cx="165200" cy="135314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ttore 2 22">
                <a:extLst>
                  <a:ext uri="{FF2B5EF4-FFF2-40B4-BE49-F238E27FC236}">
                    <a16:creationId xmlns:a16="http://schemas.microsoft.com/office/drawing/2014/main" id="{9D88E871-E9BF-A37E-1E5D-61B322A8EA81}"/>
                  </a:ext>
                </a:extLst>
              </p:cNvPr>
              <p:cNvCxnSpPr>
                <a:cxnSpLocks/>
                <a:stCxn id="29" idx="1"/>
                <a:endCxn id="28" idx="3"/>
              </p:cNvCxnSpPr>
              <p:nvPr/>
            </p:nvCxnSpPr>
            <p:spPr>
              <a:xfrm flipH="1" flipV="1">
                <a:off x="4190721" y="5784992"/>
                <a:ext cx="4874376" cy="23635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ttangolo con angoli arrotondati 23">
                <a:extLst>
                  <a:ext uri="{FF2B5EF4-FFF2-40B4-BE49-F238E27FC236}">
                    <a16:creationId xmlns:a16="http://schemas.microsoft.com/office/drawing/2014/main" id="{267E6A95-ABBB-92EF-BDB5-8A76BBA123F7}"/>
                  </a:ext>
                </a:extLst>
              </p:cNvPr>
              <p:cNvSpPr/>
              <p:nvPr/>
            </p:nvSpPr>
            <p:spPr>
              <a:xfrm>
                <a:off x="1595804" y="4034075"/>
                <a:ext cx="9440975" cy="141672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  <a:alpha val="46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400" b="1" dirty="0"/>
              </a:p>
            </p:txBody>
          </p:sp>
          <p:sp>
            <p:nvSpPr>
              <p:cNvPr id="25" name="Decisione 24">
                <a:extLst>
                  <a:ext uri="{FF2B5EF4-FFF2-40B4-BE49-F238E27FC236}">
                    <a16:creationId xmlns:a16="http://schemas.microsoft.com/office/drawing/2014/main" id="{E8DFCD36-B4F2-E287-48E9-F1C9AB20E0DB}"/>
                  </a:ext>
                </a:extLst>
              </p:cNvPr>
              <p:cNvSpPr/>
              <p:nvPr/>
            </p:nvSpPr>
            <p:spPr>
              <a:xfrm>
                <a:off x="4563891" y="1205521"/>
                <a:ext cx="2012031" cy="77977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ASSEGNAZIONE A FUNZIONARI / CONSULENTI</a:t>
                </a:r>
              </a:p>
            </p:txBody>
          </p:sp>
          <p:sp>
            <p:nvSpPr>
              <p:cNvPr id="26" name="Elaborazione 25">
                <a:extLst>
                  <a:ext uri="{FF2B5EF4-FFF2-40B4-BE49-F238E27FC236}">
                    <a16:creationId xmlns:a16="http://schemas.microsoft.com/office/drawing/2014/main" id="{C9EFD9C2-C85F-3BDD-4B67-B946EC482F20}"/>
                  </a:ext>
                </a:extLst>
              </p:cNvPr>
              <p:cNvSpPr/>
              <p:nvPr/>
            </p:nvSpPr>
            <p:spPr>
              <a:xfrm>
                <a:off x="6965087" y="2341320"/>
                <a:ext cx="1482244" cy="44042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COMPILAZIONE DATI COLLABORATION TOOL</a:t>
                </a:r>
              </a:p>
            </p:txBody>
          </p:sp>
          <p:sp>
            <p:nvSpPr>
              <p:cNvPr id="27" name="Elaborazione 26">
                <a:extLst>
                  <a:ext uri="{FF2B5EF4-FFF2-40B4-BE49-F238E27FC236}">
                    <a16:creationId xmlns:a16="http://schemas.microsoft.com/office/drawing/2014/main" id="{12CF8F32-B135-5740-5E43-E55171C210DD}"/>
                  </a:ext>
                </a:extLst>
              </p:cNvPr>
              <p:cNvSpPr/>
              <p:nvPr/>
            </p:nvSpPr>
            <p:spPr>
              <a:xfrm>
                <a:off x="2555481" y="2691756"/>
                <a:ext cx="1482244" cy="440424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CAMPIONAMENTO DELLE DICHIARAZIONI RESE</a:t>
                </a:r>
              </a:p>
            </p:txBody>
          </p:sp>
          <p:sp>
            <p:nvSpPr>
              <p:cNvPr id="28" name="Elaborazione 27">
                <a:extLst>
                  <a:ext uri="{FF2B5EF4-FFF2-40B4-BE49-F238E27FC236}">
                    <a16:creationId xmlns:a16="http://schemas.microsoft.com/office/drawing/2014/main" id="{337ED0B7-D3D7-A363-A6CC-68D53A3A4B82}"/>
                  </a:ext>
                </a:extLst>
              </p:cNvPr>
              <p:cNvSpPr/>
              <p:nvPr/>
            </p:nvSpPr>
            <p:spPr>
              <a:xfrm>
                <a:off x="2570569" y="5469477"/>
                <a:ext cx="1620152" cy="63102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VALIDAZIONE </a:t>
                </a:r>
              </a:p>
              <a:p>
                <a:pPr algn="ctr"/>
                <a:r>
                  <a:rPr lang="it-IT" sz="9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7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Elaborazione 28">
                <a:extLst>
                  <a:ext uri="{FF2B5EF4-FFF2-40B4-BE49-F238E27FC236}">
                    <a16:creationId xmlns:a16="http://schemas.microsoft.com/office/drawing/2014/main" id="{4448FCC1-AA11-7C63-14DB-1BBEC31A4F71}"/>
                  </a:ext>
                </a:extLst>
              </p:cNvPr>
              <p:cNvSpPr/>
              <p:nvPr/>
            </p:nvSpPr>
            <p:spPr>
              <a:xfrm>
                <a:off x="9065097" y="5516747"/>
                <a:ext cx="1605113" cy="58375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ELABORAZIONE  </a:t>
                </a:r>
              </a:p>
              <a:p>
                <a:pPr algn="ctr"/>
                <a:r>
                  <a:rPr lang="it-IT" sz="9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7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F7A560E3-CCE4-02F4-76C9-DDFB1C4BDB32}"/>
                  </a:ext>
                </a:extLst>
              </p:cNvPr>
              <p:cNvSpPr txBox="1"/>
              <p:nvPr/>
            </p:nvSpPr>
            <p:spPr>
              <a:xfrm>
                <a:off x="178688" y="2640086"/>
                <a:ext cx="2357468" cy="733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FOCUS CONFLITTO </a:t>
                </a:r>
              </a:p>
              <a:p>
                <a:pPr algn="ctr"/>
                <a:r>
                  <a:rPr lang="it-IT" sz="1400" b="1" dirty="0">
                    <a:solidFill>
                      <a:schemeClr val="accent2">
                        <a:lumMod val="75000"/>
                      </a:schemeClr>
                    </a:solidFill>
                  </a:rPr>
                  <a:t>DI INTERESSI</a:t>
                </a:r>
              </a:p>
            </p:txBody>
          </p: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2820D2B8-99C4-1786-D7CC-3D64F52D5FDE}"/>
                  </a:ext>
                </a:extLst>
              </p:cNvPr>
              <p:cNvSpPr txBox="1"/>
              <p:nvPr/>
            </p:nvSpPr>
            <p:spPr>
              <a:xfrm>
                <a:off x="-22304" y="4303959"/>
                <a:ext cx="2759673" cy="733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b="1" dirty="0">
                    <a:solidFill>
                      <a:schemeClr val="accent6">
                        <a:lumMod val="75000"/>
                      </a:schemeClr>
                    </a:solidFill>
                  </a:rPr>
                  <a:t>FOCUS CUMULO/DOPPIO FINANZIAMENTO</a:t>
                </a:r>
              </a:p>
            </p:txBody>
          </p:sp>
          <p:sp>
            <p:nvSpPr>
              <p:cNvPr id="64" name="Elaborazione 63">
                <a:extLst>
                  <a:ext uri="{FF2B5EF4-FFF2-40B4-BE49-F238E27FC236}">
                    <a16:creationId xmlns:a16="http://schemas.microsoft.com/office/drawing/2014/main" id="{A5B2FA64-6625-D9F6-BDC1-599B7EC7B558}"/>
                  </a:ext>
                </a:extLst>
              </p:cNvPr>
              <p:cNvSpPr/>
              <p:nvPr/>
            </p:nvSpPr>
            <p:spPr>
              <a:xfrm>
                <a:off x="9059355" y="2746852"/>
                <a:ext cx="1622336" cy="566026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VERIFICA DELLE DICHIARAZIONI DI INTERESSE SULLE OPERAZIONI</a:t>
                </a:r>
              </a:p>
            </p:txBody>
          </p:sp>
          <p:sp>
            <p:nvSpPr>
              <p:cNvPr id="65" name="Elaborazione 64">
                <a:extLst>
                  <a:ext uri="{FF2B5EF4-FFF2-40B4-BE49-F238E27FC236}">
                    <a16:creationId xmlns:a16="http://schemas.microsoft.com/office/drawing/2014/main" id="{3139ECBE-D465-69A2-8F7A-4E321178146E}"/>
                  </a:ext>
                </a:extLst>
              </p:cNvPr>
              <p:cNvSpPr/>
              <p:nvPr/>
            </p:nvSpPr>
            <p:spPr>
              <a:xfrm>
                <a:off x="9059355" y="3485509"/>
                <a:ext cx="1616594" cy="440422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VERIFICA DELLE OMONIMIE</a:t>
                </a:r>
              </a:p>
            </p:txBody>
          </p:sp>
          <p:cxnSp>
            <p:nvCxnSpPr>
              <p:cNvPr id="66" name="Connettore a gomito 65">
                <a:extLst>
                  <a:ext uri="{FF2B5EF4-FFF2-40B4-BE49-F238E27FC236}">
                    <a16:creationId xmlns:a16="http://schemas.microsoft.com/office/drawing/2014/main" id="{1B4EE0C2-ABFF-D7E9-BDCC-81DD6CBE2ABF}"/>
                  </a:ext>
                </a:extLst>
              </p:cNvPr>
              <p:cNvCxnSpPr>
                <a:cxnSpLocks/>
                <a:endCxn id="65" idx="1"/>
              </p:cNvCxnSpPr>
              <p:nvPr/>
            </p:nvCxnSpPr>
            <p:spPr>
              <a:xfrm rot="16200000" flipH="1">
                <a:off x="7962256" y="2608619"/>
                <a:ext cx="841055" cy="135314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Elaborazione 66">
                <a:extLst>
                  <a:ext uri="{FF2B5EF4-FFF2-40B4-BE49-F238E27FC236}">
                    <a16:creationId xmlns:a16="http://schemas.microsoft.com/office/drawing/2014/main" id="{A44CBB17-1E84-5BE3-8B84-0BDA3A870753}"/>
                  </a:ext>
                </a:extLst>
              </p:cNvPr>
              <p:cNvSpPr/>
              <p:nvPr/>
            </p:nvSpPr>
            <p:spPr>
              <a:xfrm>
                <a:off x="9065096" y="4099904"/>
                <a:ext cx="1605113" cy="1010294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RACCOLTA DATI BENEFICIARIO, INFORMAZIONI SUI PROFILI DI RISCHIO DEI PROGETTI CAMPIONATI E DATI PER VERIFICA DEL DOPPIO FINANZIAMENTO/CUMULO</a:t>
                </a:r>
              </a:p>
            </p:txBody>
          </p:sp>
          <p:cxnSp>
            <p:nvCxnSpPr>
              <p:cNvPr id="68" name="Connettore 2 67">
                <a:extLst>
                  <a:ext uri="{FF2B5EF4-FFF2-40B4-BE49-F238E27FC236}">
                    <a16:creationId xmlns:a16="http://schemas.microsoft.com/office/drawing/2014/main" id="{09EA16E7-66AC-2978-259A-221B3D6217AE}"/>
                  </a:ext>
                </a:extLst>
              </p:cNvPr>
              <p:cNvCxnSpPr>
                <a:cxnSpLocks/>
                <a:stCxn id="67" idx="2"/>
                <a:endCxn id="29" idx="0"/>
              </p:cNvCxnSpPr>
              <p:nvPr/>
            </p:nvCxnSpPr>
            <p:spPr>
              <a:xfrm>
                <a:off x="9867653" y="5110198"/>
                <a:ext cx="1" cy="406549"/>
              </a:xfrm>
              <a:prstGeom prst="straightConnector1">
                <a:avLst/>
              </a:prstGeom>
              <a:ln w="57150">
                <a:solidFill>
                  <a:schemeClr val="accent2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ttore a gomito 68">
                <a:extLst>
                  <a:ext uri="{FF2B5EF4-FFF2-40B4-BE49-F238E27FC236}">
                    <a16:creationId xmlns:a16="http://schemas.microsoft.com/office/drawing/2014/main" id="{24CBA448-F6CB-BC7B-5168-8106EEED646A}"/>
                  </a:ext>
                </a:extLst>
              </p:cNvPr>
              <p:cNvCxnSpPr>
                <a:cxnSpLocks/>
                <a:stCxn id="26" idx="2"/>
                <a:endCxn id="67" idx="1"/>
              </p:cNvCxnSpPr>
              <p:nvPr/>
            </p:nvCxnSpPr>
            <p:spPr>
              <a:xfrm rot="16200000" flipH="1">
                <a:off x="7473998" y="3013953"/>
                <a:ext cx="1823309" cy="1358887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ttore 2 69">
                <a:extLst>
                  <a:ext uri="{FF2B5EF4-FFF2-40B4-BE49-F238E27FC236}">
                    <a16:creationId xmlns:a16="http://schemas.microsoft.com/office/drawing/2014/main" id="{51552AAB-1032-9696-39DF-473C28C343E9}"/>
                  </a:ext>
                </a:extLst>
              </p:cNvPr>
              <p:cNvCxnSpPr>
                <a:cxnSpLocks/>
                <a:stCxn id="64" idx="2"/>
                <a:endCxn id="65" idx="0"/>
              </p:cNvCxnSpPr>
              <p:nvPr/>
            </p:nvCxnSpPr>
            <p:spPr>
              <a:xfrm flipH="1">
                <a:off x="9867652" y="3312877"/>
                <a:ext cx="2871" cy="172631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1" name="Connettore a gomito 70">
                <a:extLst>
                  <a:ext uri="{FF2B5EF4-FFF2-40B4-BE49-F238E27FC236}">
                    <a16:creationId xmlns:a16="http://schemas.microsoft.com/office/drawing/2014/main" id="{ACC010B4-A971-F9F7-8178-68E646BAB6FC}"/>
                  </a:ext>
                </a:extLst>
              </p:cNvPr>
              <p:cNvCxnSpPr>
                <a:cxnSpLocks/>
                <a:stCxn id="64" idx="3"/>
                <a:endCxn id="29" idx="3"/>
              </p:cNvCxnSpPr>
              <p:nvPr/>
            </p:nvCxnSpPr>
            <p:spPr>
              <a:xfrm flipH="1">
                <a:off x="10670211" y="3029865"/>
                <a:ext cx="11480" cy="2778762"/>
              </a:xfrm>
              <a:prstGeom prst="bentConnector3">
                <a:avLst>
                  <a:gd name="adj1" fmla="val -1937945"/>
                </a:avLst>
              </a:prstGeom>
              <a:ln w="15875">
                <a:solidFill>
                  <a:schemeClr val="accent6">
                    <a:lumMod val="75000"/>
                  </a:schemeClr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ttore a gomito 71">
                <a:extLst>
                  <a:ext uri="{FF2B5EF4-FFF2-40B4-BE49-F238E27FC236}">
                    <a16:creationId xmlns:a16="http://schemas.microsoft.com/office/drawing/2014/main" id="{A35645DA-3186-CDEC-008C-D6C26A07239B}"/>
                  </a:ext>
                </a:extLst>
              </p:cNvPr>
              <p:cNvCxnSpPr>
                <a:cxnSpLocks/>
                <a:stCxn id="65" idx="3"/>
                <a:endCxn id="29" idx="3"/>
              </p:cNvCxnSpPr>
              <p:nvPr/>
            </p:nvCxnSpPr>
            <p:spPr>
              <a:xfrm flipH="1">
                <a:off x="10670211" y="3705720"/>
                <a:ext cx="5738" cy="2102907"/>
              </a:xfrm>
              <a:prstGeom prst="bentConnector3">
                <a:avLst>
                  <a:gd name="adj1" fmla="val -3877205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Elaborazione 72">
                <a:extLst>
                  <a:ext uri="{FF2B5EF4-FFF2-40B4-BE49-F238E27FC236}">
                    <a16:creationId xmlns:a16="http://schemas.microsoft.com/office/drawing/2014/main" id="{9683F6E3-89A2-FB88-F12A-17761A1C418B}"/>
                  </a:ext>
                </a:extLst>
              </p:cNvPr>
              <p:cNvSpPr/>
              <p:nvPr/>
            </p:nvSpPr>
            <p:spPr>
              <a:xfrm>
                <a:off x="6965087" y="6195046"/>
                <a:ext cx="1605113" cy="678492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700" b="1" dirty="0"/>
                  <a:t>APPROFONDIMENTI SUL DOPPIO FINANZIAMENTO /CUMULO/</a:t>
                </a:r>
                <a:r>
                  <a:rPr lang="it-IT" sz="700" b="1" dirty="0" err="1"/>
                  <a:t>CoI</a:t>
                </a:r>
                <a:r>
                  <a:rPr lang="it-IT" sz="700" b="1" dirty="0"/>
                  <a:t> / OPERAZIONI - SISTEMA</a:t>
                </a:r>
              </a:p>
            </p:txBody>
          </p:sp>
          <p:cxnSp>
            <p:nvCxnSpPr>
              <p:cNvPr id="74" name="Connettore a gomito 73">
                <a:extLst>
                  <a:ext uri="{FF2B5EF4-FFF2-40B4-BE49-F238E27FC236}">
                    <a16:creationId xmlns:a16="http://schemas.microsoft.com/office/drawing/2014/main" id="{92C48E03-1706-D56D-D57A-7AA7F4B07DD3}"/>
                  </a:ext>
                </a:extLst>
              </p:cNvPr>
              <p:cNvCxnSpPr>
                <a:cxnSpLocks/>
                <a:stCxn id="29" idx="2"/>
                <a:endCxn id="73" idx="3"/>
              </p:cNvCxnSpPr>
              <p:nvPr/>
            </p:nvCxnSpPr>
            <p:spPr>
              <a:xfrm rot="5400000">
                <a:off x="9002035" y="5668673"/>
                <a:ext cx="433787" cy="1297454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Elaborazione 5">
              <a:extLst>
                <a:ext uri="{FF2B5EF4-FFF2-40B4-BE49-F238E27FC236}">
                  <a16:creationId xmlns:a16="http://schemas.microsoft.com/office/drawing/2014/main" id="{CBE524E5-44AB-90E1-7C68-41DC83B04D84}"/>
                </a:ext>
              </a:extLst>
            </p:cNvPr>
            <p:cNvSpPr/>
            <p:nvPr/>
          </p:nvSpPr>
          <p:spPr>
            <a:xfrm>
              <a:off x="2814033" y="3930857"/>
              <a:ext cx="1522998" cy="351331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700" b="1" dirty="0"/>
                <a:t>VERIFICA A CAMPIONE DELLE DICHIARAZIONI DI INTERESSE</a:t>
              </a:r>
            </a:p>
          </p:txBody>
        </p: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4C1F3330-9771-ABBD-9BA4-0D08A1BE226E}"/>
                </a:ext>
              </a:extLst>
            </p:cNvPr>
            <p:cNvCxnSpPr>
              <a:cxnSpLocks/>
              <a:stCxn id="27" idx="2"/>
              <a:endCxn id="6" idx="0"/>
            </p:cNvCxnSpPr>
            <p:nvPr/>
          </p:nvCxnSpPr>
          <p:spPr>
            <a:xfrm>
              <a:off x="3567139" y="3677076"/>
              <a:ext cx="8393" cy="2537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8C12AE78-11BD-EE6F-4D81-BF0EEBB3B7DB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1D89D08B-71EE-48F4-97AF-79898482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11</a:t>
            </a:fld>
            <a:endParaRPr lang="it-IT"/>
          </a:p>
        </p:txBody>
      </p:sp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1CC31CB3-A805-C6A6-4EB6-8B4C83EC11D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129" name="Rettangolo con angoli arrotondati 6">
            <a:extLst>
              <a:ext uri="{FF2B5EF4-FFF2-40B4-BE49-F238E27FC236}">
                <a16:creationId xmlns:a16="http://schemas.microsoft.com/office/drawing/2014/main" id="{9AB674C5-F753-5D16-3441-66A611412F93}"/>
              </a:ext>
            </a:extLst>
          </p:cNvPr>
          <p:cNvSpPr/>
          <p:nvPr/>
        </p:nvSpPr>
        <p:spPr>
          <a:xfrm>
            <a:off x="2092614" y="1161167"/>
            <a:ext cx="8114231" cy="49710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AZIONI DI VERIFICA DELLE DICHIARAZIONI RESE</a:t>
            </a:r>
          </a:p>
        </p:txBody>
      </p:sp>
      <p:sp>
        <p:nvSpPr>
          <p:cNvPr id="130" name="Rectangle 15">
            <a:extLst>
              <a:ext uri="{FF2B5EF4-FFF2-40B4-BE49-F238E27FC236}">
                <a16:creationId xmlns:a16="http://schemas.microsoft.com/office/drawing/2014/main" id="{52D083BE-B44B-4782-E850-A5B521E1AD35}"/>
              </a:ext>
            </a:extLst>
          </p:cNvPr>
          <p:cNvSpPr/>
          <p:nvPr/>
        </p:nvSpPr>
        <p:spPr>
          <a:xfrm rot="2774675">
            <a:off x="9652709" y="1219825"/>
            <a:ext cx="1100089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FOCUS</a:t>
            </a:r>
          </a:p>
        </p:txBody>
      </p:sp>
      <p:sp>
        <p:nvSpPr>
          <p:cNvPr id="131" name="Rettangolo con angoli arrotondati 6">
            <a:extLst>
              <a:ext uri="{FF2B5EF4-FFF2-40B4-BE49-F238E27FC236}">
                <a16:creationId xmlns:a16="http://schemas.microsoft.com/office/drawing/2014/main" id="{6CB4BE2C-39BF-5E47-B2FE-3C0E6FFB3571}"/>
              </a:ext>
            </a:extLst>
          </p:cNvPr>
          <p:cNvSpPr/>
          <p:nvPr/>
        </p:nvSpPr>
        <p:spPr>
          <a:xfrm>
            <a:off x="640459" y="547258"/>
            <a:ext cx="879754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A2 – PROCEDURA </a:t>
            </a:r>
            <a:r>
              <a:rPr lang="it-IT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CoI</a:t>
            </a:r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FUNZIONI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16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4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/4)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5" name="Immagine 134">
            <a:extLst>
              <a:ext uri="{FF2B5EF4-FFF2-40B4-BE49-F238E27FC236}">
                <a16:creationId xmlns:a16="http://schemas.microsoft.com/office/drawing/2014/main" id="{09764E86-D4D0-A410-B71D-D196CDDA3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756" y="2114298"/>
            <a:ext cx="7588546" cy="3356254"/>
          </a:xfrm>
          <a:prstGeom prst="rect">
            <a:avLst/>
          </a:prstGeom>
          <a:ln w="1270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60469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9B5B4-1C62-5BAC-C306-82E7C47B8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7A187FE0-7C85-2F95-0C2E-208AFEC8791C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6D29BED5-D50A-5888-817D-40AEC8D0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12</a:t>
            </a:fld>
            <a:endParaRPr lang="it-IT"/>
          </a:p>
        </p:txBody>
      </p:sp>
      <p:sp>
        <p:nvSpPr>
          <p:cNvPr id="22" name="Segnaposto piè di pagina 21">
            <a:extLst>
              <a:ext uri="{FF2B5EF4-FFF2-40B4-BE49-F238E27FC236}">
                <a16:creationId xmlns:a16="http://schemas.microsoft.com/office/drawing/2014/main" id="{A062440F-0F2E-862E-70EB-050EEB83219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id="{00507F02-3512-DDE2-F3DC-BC9639B2CD1D}"/>
              </a:ext>
            </a:extLst>
          </p:cNvPr>
          <p:cNvSpPr/>
          <p:nvPr/>
        </p:nvSpPr>
        <p:spPr>
          <a:xfrm>
            <a:off x="403844" y="1558988"/>
            <a:ext cx="11369054" cy="966088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con angoli arrotondati 6">
            <a:extLst>
              <a:ext uri="{FF2B5EF4-FFF2-40B4-BE49-F238E27FC236}">
                <a16:creationId xmlns:a16="http://schemas.microsoft.com/office/drawing/2014/main" id="{018BF235-AB2A-CEC0-E2FF-8944DC687174}"/>
              </a:ext>
            </a:extLst>
          </p:cNvPr>
          <p:cNvSpPr/>
          <p:nvPr/>
        </p:nvSpPr>
        <p:spPr>
          <a:xfrm>
            <a:off x="630935" y="546994"/>
            <a:ext cx="7674866" cy="837575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 -  UTILIZZO ESTENSIVO ARACHNE E ALTRE BANCHE DATI PER ANALISI PRELIMINARI</a:t>
            </a: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AED64B55-7269-3B9A-6600-C86A6202AAE7}"/>
              </a:ext>
            </a:extLst>
          </p:cNvPr>
          <p:cNvSpPr txBox="1"/>
          <p:nvPr/>
        </p:nvSpPr>
        <p:spPr>
          <a:xfrm>
            <a:off x="937226" y="2627692"/>
            <a:ext cx="1059815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A seguito del campionamento del progetto, i </a:t>
            </a:r>
            <a:r>
              <a:rPr lang="it-IT" sz="1600" b="1" dirty="0"/>
              <a:t>dati relativi a beneficiari e progetti vengono raccolti attingendo a diverse banche dati</a:t>
            </a:r>
            <a:r>
              <a:rPr lang="it-IT" sz="1600" dirty="0"/>
              <a:t>, tra cui ARACHNE WEB, Telemaco, PIAF, la Banca Dati della Regione Lombardia, KOHESIO, </a:t>
            </a:r>
            <a:r>
              <a:rPr lang="it-IT" sz="1600" dirty="0" err="1"/>
              <a:t>PERla</a:t>
            </a:r>
            <a:r>
              <a:rPr lang="it-IT" sz="1600" dirty="0"/>
              <a:t> PA, VIES e OPENCUP.</a:t>
            </a:r>
          </a:p>
          <a:p>
            <a:endParaRPr lang="it-IT" sz="1600" dirty="0"/>
          </a:p>
          <a:p>
            <a:r>
              <a:rPr lang="it-IT" sz="1600" dirty="0"/>
              <a:t>Successivamente, i </a:t>
            </a:r>
            <a:r>
              <a:rPr lang="it-IT" sz="1600" b="1" dirty="0"/>
              <a:t>dati raccolti vengono analizzati</a:t>
            </a:r>
            <a:r>
              <a:rPr lang="it-IT" sz="1600" dirty="0"/>
              <a:t>.</a:t>
            </a:r>
          </a:p>
          <a:p>
            <a:endParaRPr lang="it-IT" sz="1600" dirty="0"/>
          </a:p>
          <a:p>
            <a:r>
              <a:rPr lang="it-IT" sz="1600" dirty="0"/>
              <a:t>I risultati dell’analisi sono sintetizzati in un </a:t>
            </a:r>
            <a:r>
              <a:rPr lang="it-IT" sz="1600" b="1" u="sng" dirty="0"/>
              <a:t>«report ANALISI PRELIMINARE ARACHNE»</a:t>
            </a:r>
            <a:r>
              <a:rPr lang="it-IT" sz="1600" dirty="0"/>
              <a:t>, che viene trasmesso all’ispettore prima dello svolgimento della verifica in loco del progetto.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:a16="http://schemas.microsoft.com/office/drawing/2014/main" id="{791B095F-DEF9-E3D4-C755-1EFDAF4FBEBD}"/>
              </a:ext>
            </a:extLst>
          </p:cNvPr>
          <p:cNvSpPr txBox="1"/>
          <p:nvPr/>
        </p:nvSpPr>
        <p:spPr>
          <a:xfrm>
            <a:off x="630934" y="1598819"/>
            <a:ext cx="10867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L’</a:t>
            </a:r>
            <a:r>
              <a:rPr lang="it-IT" sz="1600" b="1" i="1" dirty="0"/>
              <a:t>art. 36 comma 2 lettera d del Regolamento (UE, </a:t>
            </a:r>
            <a:r>
              <a:rPr lang="it-IT" sz="1600" b="1" i="1" dirty="0" err="1"/>
              <a:t>Euratom</a:t>
            </a:r>
            <a:r>
              <a:rPr lang="it-IT" sz="1600" b="1" i="1" dirty="0"/>
              <a:t>) 2024/2509</a:t>
            </a:r>
            <a:r>
              <a:rPr lang="it-IT" sz="1600" dirty="0"/>
              <a:t>, invita espressamente le Autorità all’uso (su base volontaria) di ARACHNE Web, quale strumento principale di informazione e monitoraggio, in tutte la azioni finalizzate alla </a:t>
            </a:r>
            <a:r>
              <a:rPr lang="it-IT" sz="1600" b="1" dirty="0"/>
              <a:t>prevenzione</a:t>
            </a:r>
            <a:r>
              <a:rPr lang="it-IT" sz="1600" dirty="0"/>
              <a:t>, </a:t>
            </a:r>
            <a:r>
              <a:rPr lang="it-IT" sz="1600" b="1" dirty="0"/>
              <a:t>individuazione e correzione di irregolarità</a:t>
            </a:r>
            <a:r>
              <a:rPr lang="it-IT" sz="1600" dirty="0"/>
              <a:t>.</a:t>
            </a:r>
          </a:p>
        </p:txBody>
      </p:sp>
      <p:cxnSp>
        <p:nvCxnSpPr>
          <p:cNvPr id="27" name="Straight Connector 13">
            <a:extLst>
              <a:ext uri="{FF2B5EF4-FFF2-40B4-BE49-F238E27FC236}">
                <a16:creationId xmlns:a16="http://schemas.microsoft.com/office/drawing/2014/main" id="{6153CAFA-313F-E8E8-376A-B6E9366FB325}"/>
              </a:ext>
            </a:extLst>
          </p:cNvPr>
          <p:cNvCxnSpPr>
            <a:cxnSpLocks/>
          </p:cNvCxnSpPr>
          <p:nvPr/>
        </p:nvCxnSpPr>
        <p:spPr>
          <a:xfrm>
            <a:off x="768485" y="2561430"/>
            <a:ext cx="0" cy="369494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15">
            <a:extLst>
              <a:ext uri="{FF2B5EF4-FFF2-40B4-BE49-F238E27FC236}">
                <a16:creationId xmlns:a16="http://schemas.microsoft.com/office/drawing/2014/main" id="{F93E025E-6A31-B1B9-0551-DDA10D4130F7}"/>
              </a:ext>
            </a:extLst>
          </p:cNvPr>
          <p:cNvSpPr/>
          <p:nvPr/>
        </p:nvSpPr>
        <p:spPr>
          <a:xfrm>
            <a:off x="656617" y="2672974"/>
            <a:ext cx="243191" cy="252919"/>
          </a:xfrm>
          <a:prstGeom prst="ellipse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16">
            <a:extLst>
              <a:ext uri="{FF2B5EF4-FFF2-40B4-BE49-F238E27FC236}">
                <a16:creationId xmlns:a16="http://schemas.microsoft.com/office/drawing/2014/main" id="{38138011-CE9C-A72B-A36B-ACF185F0A37A}"/>
              </a:ext>
            </a:extLst>
          </p:cNvPr>
          <p:cNvSpPr/>
          <p:nvPr/>
        </p:nvSpPr>
        <p:spPr>
          <a:xfrm>
            <a:off x="654185" y="3612063"/>
            <a:ext cx="243191" cy="252919"/>
          </a:xfrm>
          <a:prstGeom prst="ellipse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17">
            <a:extLst>
              <a:ext uri="{FF2B5EF4-FFF2-40B4-BE49-F238E27FC236}">
                <a16:creationId xmlns:a16="http://schemas.microsoft.com/office/drawing/2014/main" id="{65FC2E91-51BA-C83B-5514-21CBDF4184AE}"/>
              </a:ext>
            </a:extLst>
          </p:cNvPr>
          <p:cNvSpPr/>
          <p:nvPr/>
        </p:nvSpPr>
        <p:spPr>
          <a:xfrm>
            <a:off x="650390" y="4190084"/>
            <a:ext cx="243191" cy="252919"/>
          </a:xfrm>
          <a:prstGeom prst="ellipse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Graphic 22" descr="Magnifying glass with solid fill">
            <a:extLst>
              <a:ext uri="{FF2B5EF4-FFF2-40B4-BE49-F238E27FC236}">
                <a16:creationId xmlns:a16="http://schemas.microsoft.com/office/drawing/2014/main" id="{16FCF9D8-F21D-33A8-B5F8-D3FCDBB20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581" y="4687572"/>
            <a:ext cx="568036" cy="568036"/>
          </a:xfrm>
          <a:prstGeom prst="rect">
            <a:avLst/>
          </a:prstGeom>
        </p:spPr>
      </p:pic>
      <p:sp>
        <p:nvSpPr>
          <p:cNvPr id="64" name="TextBox 23">
            <a:extLst>
              <a:ext uri="{FF2B5EF4-FFF2-40B4-BE49-F238E27FC236}">
                <a16:creationId xmlns:a16="http://schemas.microsoft.com/office/drawing/2014/main" id="{CEB48367-F6DA-561A-62A9-076B8C8AFEA5}"/>
              </a:ext>
            </a:extLst>
          </p:cNvPr>
          <p:cNvSpPr txBox="1"/>
          <p:nvPr/>
        </p:nvSpPr>
        <p:spPr>
          <a:xfrm>
            <a:off x="1461617" y="4761521"/>
            <a:ext cx="58166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297A38"/>
                </a:solidFill>
              </a:rPr>
              <a:t>STRUTTURA DEL REPORT</a:t>
            </a:r>
          </a:p>
        </p:txBody>
      </p:sp>
      <p:sp>
        <p:nvSpPr>
          <p:cNvPr id="65" name="TextBox 24">
            <a:extLst>
              <a:ext uri="{FF2B5EF4-FFF2-40B4-BE49-F238E27FC236}">
                <a16:creationId xmlns:a16="http://schemas.microsoft.com/office/drawing/2014/main" id="{9FE34A66-67AA-FA37-D096-22891CFAD427}"/>
              </a:ext>
            </a:extLst>
          </p:cNvPr>
          <p:cNvSpPr txBox="1"/>
          <p:nvPr/>
        </p:nvSpPr>
        <p:spPr>
          <a:xfrm>
            <a:off x="1586713" y="5045925"/>
            <a:ext cx="8342378" cy="1308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/>
              <a:t>Dati sui Beneficiari campionati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/>
              <a:t>Dati sui Progetti campionati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/>
              <a:t>Verifica sull’assenza doppio finanziamento / cumulo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/>
              <a:t>Verifica sull’assenza del conflitto di interessi</a:t>
            </a:r>
          </a:p>
        </p:txBody>
      </p:sp>
    </p:spTree>
    <p:extLst>
      <p:ext uri="{BB962C8B-B14F-4D97-AF65-F5344CB8AC3E}">
        <p14:creationId xmlns:p14="http://schemas.microsoft.com/office/powerpoint/2010/main" val="9676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1D65A-4F1D-93DB-2A60-B53027185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uppo 144">
            <a:extLst>
              <a:ext uri="{FF2B5EF4-FFF2-40B4-BE49-F238E27FC236}">
                <a16:creationId xmlns:a16="http://schemas.microsoft.com/office/drawing/2014/main" id="{64D05F2C-8F89-DA61-DD2E-A837295ACF22}"/>
              </a:ext>
            </a:extLst>
          </p:cNvPr>
          <p:cNvGrpSpPr/>
          <p:nvPr/>
        </p:nvGrpSpPr>
        <p:grpSpPr>
          <a:xfrm>
            <a:off x="298382" y="1892899"/>
            <a:ext cx="10874443" cy="4560653"/>
            <a:chOff x="312433" y="1457464"/>
            <a:chExt cx="11207697" cy="5232250"/>
          </a:xfrm>
        </p:grpSpPr>
        <p:grpSp>
          <p:nvGrpSpPr>
            <p:cNvPr id="146" name="Gruppo 145">
              <a:extLst>
                <a:ext uri="{FF2B5EF4-FFF2-40B4-BE49-F238E27FC236}">
                  <a16:creationId xmlns:a16="http://schemas.microsoft.com/office/drawing/2014/main" id="{0BC363FE-AE50-45DB-3E45-1EF605B602BA}"/>
                </a:ext>
              </a:extLst>
            </p:cNvPr>
            <p:cNvGrpSpPr/>
            <p:nvPr/>
          </p:nvGrpSpPr>
          <p:grpSpPr>
            <a:xfrm>
              <a:off x="312433" y="1457464"/>
              <a:ext cx="11207697" cy="5232250"/>
              <a:chOff x="128992" y="349705"/>
              <a:chExt cx="10907788" cy="6559077"/>
            </a:xfrm>
          </p:grpSpPr>
          <p:sp>
            <p:nvSpPr>
              <p:cNvPr id="149" name="Rettangolo 148">
                <a:extLst>
                  <a:ext uri="{FF2B5EF4-FFF2-40B4-BE49-F238E27FC236}">
                    <a16:creationId xmlns:a16="http://schemas.microsoft.com/office/drawing/2014/main" id="{145F8B59-E6D2-9138-907C-DD70781667EB}"/>
                  </a:ext>
                </a:extLst>
              </p:cNvPr>
              <p:cNvSpPr/>
              <p:nvPr/>
            </p:nvSpPr>
            <p:spPr>
              <a:xfrm>
                <a:off x="6645385" y="362178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150" name="Rettangolo con angoli arrotondati 149">
                <a:extLst>
                  <a:ext uri="{FF2B5EF4-FFF2-40B4-BE49-F238E27FC236}">
                    <a16:creationId xmlns:a16="http://schemas.microsoft.com/office/drawing/2014/main" id="{F3A9E09C-9ABF-6BA3-423E-2431B038B8F9}"/>
                  </a:ext>
                </a:extLst>
              </p:cNvPr>
              <p:cNvSpPr/>
              <p:nvPr/>
            </p:nvSpPr>
            <p:spPr>
              <a:xfrm>
                <a:off x="1595804" y="2200412"/>
                <a:ext cx="9440976" cy="1788108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46000"/>
                </a:schemeClr>
              </a:solidFill>
              <a:ln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151" name="Rettangolo 150">
                <a:extLst>
                  <a:ext uri="{FF2B5EF4-FFF2-40B4-BE49-F238E27FC236}">
                    <a16:creationId xmlns:a16="http://schemas.microsoft.com/office/drawing/2014/main" id="{AE557A73-D3BB-E789-9E7C-6E367A3D2F08}"/>
                  </a:ext>
                </a:extLst>
              </p:cNvPr>
              <p:cNvSpPr/>
              <p:nvPr/>
            </p:nvSpPr>
            <p:spPr>
              <a:xfrm>
                <a:off x="2359245" y="361686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152" name="Rettangolo 151">
                <a:extLst>
                  <a:ext uri="{FF2B5EF4-FFF2-40B4-BE49-F238E27FC236}">
                    <a16:creationId xmlns:a16="http://schemas.microsoft.com/office/drawing/2014/main" id="{90448F4C-A84C-AB00-C10E-88BEBE711989}"/>
                  </a:ext>
                </a:extLst>
              </p:cNvPr>
              <p:cNvSpPr/>
              <p:nvPr/>
            </p:nvSpPr>
            <p:spPr>
              <a:xfrm>
                <a:off x="4506111" y="361686"/>
                <a:ext cx="2143586" cy="654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153" name="Rettangolo 152">
                <a:extLst>
                  <a:ext uri="{FF2B5EF4-FFF2-40B4-BE49-F238E27FC236}">
                    <a16:creationId xmlns:a16="http://schemas.microsoft.com/office/drawing/2014/main" id="{70299A35-C97A-6659-8E5D-B0E9AB1D8F7A}"/>
                  </a:ext>
                </a:extLst>
              </p:cNvPr>
              <p:cNvSpPr/>
              <p:nvPr/>
            </p:nvSpPr>
            <p:spPr>
              <a:xfrm>
                <a:off x="8794712" y="361746"/>
                <a:ext cx="2143586" cy="654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154" name="Elaborazione predefinita 153">
                <a:extLst>
                  <a:ext uri="{FF2B5EF4-FFF2-40B4-BE49-F238E27FC236}">
                    <a16:creationId xmlns:a16="http://schemas.microsoft.com/office/drawing/2014/main" id="{AEE1A6AA-FA21-7761-85D5-EFBA8FB3D42F}"/>
                  </a:ext>
                </a:extLst>
              </p:cNvPr>
              <p:cNvSpPr/>
              <p:nvPr/>
            </p:nvSpPr>
            <p:spPr>
              <a:xfrm>
                <a:off x="4681734" y="678549"/>
                <a:ext cx="1764198" cy="354029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CAMPIONAMENTO</a:t>
                </a:r>
              </a:p>
            </p:txBody>
          </p:sp>
          <p:sp>
            <p:nvSpPr>
              <p:cNvPr id="155" name="CasellaDiTesto 154">
                <a:extLst>
                  <a:ext uri="{FF2B5EF4-FFF2-40B4-BE49-F238E27FC236}">
                    <a16:creationId xmlns:a16="http://schemas.microsoft.com/office/drawing/2014/main" id="{8A52A8EB-A7D3-6288-F225-F449FE19C918}"/>
                  </a:ext>
                </a:extLst>
              </p:cNvPr>
              <p:cNvSpPr txBox="1"/>
              <p:nvPr/>
            </p:nvSpPr>
            <p:spPr>
              <a:xfrm>
                <a:off x="5330251" y="381580"/>
                <a:ext cx="374863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EQ</a:t>
                </a:r>
              </a:p>
            </p:txBody>
          </p:sp>
          <p:sp>
            <p:nvSpPr>
              <p:cNvPr id="156" name="CasellaDiTesto 155">
                <a:extLst>
                  <a:ext uri="{FF2B5EF4-FFF2-40B4-BE49-F238E27FC236}">
                    <a16:creationId xmlns:a16="http://schemas.microsoft.com/office/drawing/2014/main" id="{9B86BD36-7287-50F8-465A-DAA985A0998D}"/>
                  </a:ext>
                </a:extLst>
              </p:cNvPr>
              <p:cNvSpPr txBox="1"/>
              <p:nvPr/>
            </p:nvSpPr>
            <p:spPr>
              <a:xfrm>
                <a:off x="6813773" y="381580"/>
                <a:ext cx="1794374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AUDIT II LIV</a:t>
                </a:r>
              </a:p>
            </p:txBody>
          </p:sp>
          <p:sp>
            <p:nvSpPr>
              <p:cNvPr id="157" name="CasellaDiTesto 156">
                <a:extLst>
                  <a:ext uri="{FF2B5EF4-FFF2-40B4-BE49-F238E27FC236}">
                    <a16:creationId xmlns:a16="http://schemas.microsoft.com/office/drawing/2014/main" id="{40FCFF7B-E156-D8EF-4BA5-751C4DB76450}"/>
                  </a:ext>
                </a:extLst>
              </p:cNvPr>
              <p:cNvSpPr txBox="1"/>
              <p:nvPr/>
            </p:nvSpPr>
            <p:spPr>
              <a:xfrm>
                <a:off x="3162394" y="382946"/>
                <a:ext cx="470030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ADA</a:t>
                </a:r>
              </a:p>
            </p:txBody>
          </p:sp>
          <p:sp>
            <p:nvSpPr>
              <p:cNvPr id="158" name="CasellaDiTesto 157">
                <a:extLst>
                  <a:ext uri="{FF2B5EF4-FFF2-40B4-BE49-F238E27FC236}">
                    <a16:creationId xmlns:a16="http://schemas.microsoft.com/office/drawing/2014/main" id="{E2B58901-1B33-73F2-653E-405AC2BB0D6F}"/>
                  </a:ext>
                </a:extLst>
              </p:cNvPr>
              <p:cNvSpPr txBox="1"/>
              <p:nvPr/>
            </p:nvSpPr>
            <p:spPr>
              <a:xfrm>
                <a:off x="8760210" y="349705"/>
                <a:ext cx="2212590" cy="57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ANALISI</a:t>
                </a:r>
              </a:p>
              <a:p>
                <a:pPr algn="ctr"/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PRELIMINARI</a:t>
                </a:r>
              </a:p>
            </p:txBody>
          </p:sp>
          <p:cxnSp>
            <p:nvCxnSpPr>
              <p:cNvPr id="159" name="Connettore 2 158">
                <a:extLst>
                  <a:ext uri="{FF2B5EF4-FFF2-40B4-BE49-F238E27FC236}">
                    <a16:creationId xmlns:a16="http://schemas.microsoft.com/office/drawing/2014/main" id="{DE2771D2-FAAC-EE3D-306A-1899BCA9F72B}"/>
                  </a:ext>
                </a:extLst>
              </p:cNvPr>
              <p:cNvCxnSpPr>
                <a:cxnSpLocks/>
                <a:stCxn id="154" idx="2"/>
                <a:endCxn id="164" idx="0"/>
              </p:cNvCxnSpPr>
              <p:nvPr/>
            </p:nvCxnSpPr>
            <p:spPr>
              <a:xfrm>
                <a:off x="5563833" y="1032579"/>
                <a:ext cx="6074" cy="17294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ttore a gomito 159">
                <a:extLst>
                  <a:ext uri="{FF2B5EF4-FFF2-40B4-BE49-F238E27FC236}">
                    <a16:creationId xmlns:a16="http://schemas.microsoft.com/office/drawing/2014/main" id="{56469C5F-4CED-FF4C-6EA1-A2F630B51306}"/>
                  </a:ext>
                </a:extLst>
              </p:cNvPr>
              <p:cNvCxnSpPr>
                <a:cxnSpLocks/>
                <a:stCxn id="164" idx="2"/>
                <a:endCxn id="165" idx="0"/>
              </p:cNvCxnSpPr>
              <p:nvPr/>
            </p:nvCxnSpPr>
            <p:spPr>
              <a:xfrm rot="16200000" flipH="1">
                <a:off x="6460045" y="1095156"/>
                <a:ext cx="356026" cy="2136302"/>
              </a:xfrm>
              <a:prstGeom prst="bentConnector3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ttore a gomito 160">
                <a:extLst>
                  <a:ext uri="{FF2B5EF4-FFF2-40B4-BE49-F238E27FC236}">
                    <a16:creationId xmlns:a16="http://schemas.microsoft.com/office/drawing/2014/main" id="{728D0463-E1E0-DE9A-B8E4-0AF0735A9ADD}"/>
                  </a:ext>
                </a:extLst>
              </p:cNvPr>
              <p:cNvCxnSpPr>
                <a:cxnSpLocks/>
                <a:endCxn id="171" idx="1"/>
              </p:cNvCxnSpPr>
              <p:nvPr/>
            </p:nvCxnSpPr>
            <p:spPr>
              <a:xfrm rot="16200000" flipH="1">
                <a:off x="8300182" y="2270692"/>
                <a:ext cx="165200" cy="135314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2 161">
                <a:extLst>
                  <a:ext uri="{FF2B5EF4-FFF2-40B4-BE49-F238E27FC236}">
                    <a16:creationId xmlns:a16="http://schemas.microsoft.com/office/drawing/2014/main" id="{72DD12C4-0ABF-46A8-24B4-4B8C15002132}"/>
                  </a:ext>
                </a:extLst>
              </p:cNvPr>
              <p:cNvCxnSpPr>
                <a:cxnSpLocks/>
                <a:stCxn id="168" idx="1"/>
                <a:endCxn id="167" idx="3"/>
              </p:cNvCxnSpPr>
              <p:nvPr/>
            </p:nvCxnSpPr>
            <p:spPr>
              <a:xfrm flipH="1" flipV="1">
                <a:off x="4190721" y="5784992"/>
                <a:ext cx="4874376" cy="23635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Rettangolo con angoli arrotondati 162">
                <a:extLst>
                  <a:ext uri="{FF2B5EF4-FFF2-40B4-BE49-F238E27FC236}">
                    <a16:creationId xmlns:a16="http://schemas.microsoft.com/office/drawing/2014/main" id="{F908FBD6-B737-CED9-1DC2-1C149A06EC5A}"/>
                  </a:ext>
                </a:extLst>
              </p:cNvPr>
              <p:cNvSpPr/>
              <p:nvPr/>
            </p:nvSpPr>
            <p:spPr>
              <a:xfrm>
                <a:off x="1595804" y="4034075"/>
                <a:ext cx="9440975" cy="141672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  <a:alpha val="46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164" name="Decisione 163">
                <a:extLst>
                  <a:ext uri="{FF2B5EF4-FFF2-40B4-BE49-F238E27FC236}">
                    <a16:creationId xmlns:a16="http://schemas.microsoft.com/office/drawing/2014/main" id="{B86554A5-D227-78F4-E8C1-3AF4C7B3F9F9}"/>
                  </a:ext>
                </a:extLst>
              </p:cNvPr>
              <p:cNvSpPr/>
              <p:nvPr/>
            </p:nvSpPr>
            <p:spPr>
              <a:xfrm>
                <a:off x="4563891" y="1205521"/>
                <a:ext cx="2012031" cy="77977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ASSEGNAZIONE A FUNZIONARI / CONSULENTI</a:t>
                </a:r>
              </a:p>
            </p:txBody>
          </p:sp>
          <p:sp>
            <p:nvSpPr>
              <p:cNvPr id="165" name="Elaborazione 164">
                <a:extLst>
                  <a:ext uri="{FF2B5EF4-FFF2-40B4-BE49-F238E27FC236}">
                    <a16:creationId xmlns:a16="http://schemas.microsoft.com/office/drawing/2014/main" id="{9CB8FBCB-92CE-C2D7-6976-5F59867CE6D1}"/>
                  </a:ext>
                </a:extLst>
              </p:cNvPr>
              <p:cNvSpPr/>
              <p:nvPr/>
            </p:nvSpPr>
            <p:spPr>
              <a:xfrm>
                <a:off x="6965087" y="2341320"/>
                <a:ext cx="1482244" cy="44042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COMPILAZIONE DATI COLLABORATION TOOL</a:t>
                </a:r>
              </a:p>
            </p:txBody>
          </p:sp>
          <p:sp>
            <p:nvSpPr>
              <p:cNvPr id="166" name="Elaborazione 165">
                <a:extLst>
                  <a:ext uri="{FF2B5EF4-FFF2-40B4-BE49-F238E27FC236}">
                    <a16:creationId xmlns:a16="http://schemas.microsoft.com/office/drawing/2014/main" id="{82930016-EF44-0E96-5277-8E0E40715CBF}"/>
                  </a:ext>
                </a:extLst>
              </p:cNvPr>
              <p:cNvSpPr/>
              <p:nvPr/>
            </p:nvSpPr>
            <p:spPr>
              <a:xfrm>
                <a:off x="2555481" y="2691756"/>
                <a:ext cx="1482244" cy="440424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CAMPIONAMENTO DELLE DICHIARAZIONI RESE</a:t>
                </a:r>
              </a:p>
            </p:txBody>
          </p:sp>
          <p:sp>
            <p:nvSpPr>
              <p:cNvPr id="167" name="Elaborazione 166">
                <a:extLst>
                  <a:ext uri="{FF2B5EF4-FFF2-40B4-BE49-F238E27FC236}">
                    <a16:creationId xmlns:a16="http://schemas.microsoft.com/office/drawing/2014/main" id="{E470A51B-F62B-0854-F23E-EB0DE629631A}"/>
                  </a:ext>
                </a:extLst>
              </p:cNvPr>
              <p:cNvSpPr/>
              <p:nvPr/>
            </p:nvSpPr>
            <p:spPr>
              <a:xfrm>
                <a:off x="2570569" y="5469477"/>
                <a:ext cx="1620152" cy="63102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VALIDAZIONE </a:t>
                </a:r>
              </a:p>
              <a:p>
                <a:pPr algn="ctr"/>
                <a:r>
                  <a:rPr lang="it-IT" sz="10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8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Elaborazione 167">
                <a:extLst>
                  <a:ext uri="{FF2B5EF4-FFF2-40B4-BE49-F238E27FC236}">
                    <a16:creationId xmlns:a16="http://schemas.microsoft.com/office/drawing/2014/main" id="{00F210C7-669A-AE68-EDAB-1D90A05B1D8B}"/>
                  </a:ext>
                </a:extLst>
              </p:cNvPr>
              <p:cNvSpPr/>
              <p:nvPr/>
            </p:nvSpPr>
            <p:spPr>
              <a:xfrm>
                <a:off x="9065097" y="5516747"/>
                <a:ext cx="1605113" cy="58375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ELABORAZIONE  </a:t>
                </a:r>
              </a:p>
              <a:p>
                <a:pPr algn="ctr"/>
                <a:r>
                  <a:rPr lang="it-IT" sz="10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8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CasellaDiTesto 168">
                <a:extLst>
                  <a:ext uri="{FF2B5EF4-FFF2-40B4-BE49-F238E27FC236}">
                    <a16:creationId xmlns:a16="http://schemas.microsoft.com/office/drawing/2014/main" id="{FF614B48-EBD4-D225-5048-F0CEFABAD881}"/>
                  </a:ext>
                </a:extLst>
              </p:cNvPr>
              <p:cNvSpPr txBox="1"/>
              <p:nvPr/>
            </p:nvSpPr>
            <p:spPr>
              <a:xfrm>
                <a:off x="178688" y="2640086"/>
                <a:ext cx="2357468" cy="84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FOCUS CONFLITTO </a:t>
                </a:r>
              </a:p>
              <a:p>
                <a:pPr algn="ctr"/>
                <a:r>
                  <a:rPr lang="it-IT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DI INTERESSI</a:t>
                </a:r>
              </a:p>
            </p:txBody>
          </p:sp>
          <p:sp>
            <p:nvSpPr>
              <p:cNvPr id="170" name="CasellaDiTesto 169">
                <a:extLst>
                  <a:ext uri="{FF2B5EF4-FFF2-40B4-BE49-F238E27FC236}">
                    <a16:creationId xmlns:a16="http://schemas.microsoft.com/office/drawing/2014/main" id="{E04812E9-1BCD-650D-5EA2-42ED15B9DB8B}"/>
                  </a:ext>
                </a:extLst>
              </p:cNvPr>
              <p:cNvSpPr txBox="1"/>
              <p:nvPr/>
            </p:nvSpPr>
            <p:spPr>
              <a:xfrm>
                <a:off x="128992" y="4303959"/>
                <a:ext cx="2759673" cy="84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chemeClr val="accent6">
                        <a:lumMod val="75000"/>
                      </a:schemeClr>
                    </a:solidFill>
                  </a:rPr>
                  <a:t>FOCUS CUMULO/DOPPIO FINANZIAMENTO</a:t>
                </a:r>
              </a:p>
            </p:txBody>
          </p:sp>
          <p:sp>
            <p:nvSpPr>
              <p:cNvPr id="171" name="Elaborazione 170">
                <a:extLst>
                  <a:ext uri="{FF2B5EF4-FFF2-40B4-BE49-F238E27FC236}">
                    <a16:creationId xmlns:a16="http://schemas.microsoft.com/office/drawing/2014/main" id="{7CB26349-F1A0-6D18-E1F1-2B5D81C86D1D}"/>
                  </a:ext>
                </a:extLst>
              </p:cNvPr>
              <p:cNvSpPr/>
              <p:nvPr/>
            </p:nvSpPr>
            <p:spPr>
              <a:xfrm>
                <a:off x="9059355" y="2746852"/>
                <a:ext cx="1622336" cy="566026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VERIFICA DELLE DICHIARAZIONI DI INTERESSE SULLE OPERAZIONI</a:t>
                </a:r>
              </a:p>
            </p:txBody>
          </p:sp>
          <p:sp>
            <p:nvSpPr>
              <p:cNvPr id="172" name="Elaborazione 171">
                <a:extLst>
                  <a:ext uri="{FF2B5EF4-FFF2-40B4-BE49-F238E27FC236}">
                    <a16:creationId xmlns:a16="http://schemas.microsoft.com/office/drawing/2014/main" id="{437A423B-4AB0-05E5-4760-A63946E947C8}"/>
                  </a:ext>
                </a:extLst>
              </p:cNvPr>
              <p:cNvSpPr/>
              <p:nvPr/>
            </p:nvSpPr>
            <p:spPr>
              <a:xfrm>
                <a:off x="9059355" y="3485509"/>
                <a:ext cx="1616594" cy="440422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VERIFICA DELLE OMONIMIE</a:t>
                </a:r>
              </a:p>
            </p:txBody>
          </p:sp>
          <p:cxnSp>
            <p:nvCxnSpPr>
              <p:cNvPr id="173" name="Connettore a gomito 172">
                <a:extLst>
                  <a:ext uri="{FF2B5EF4-FFF2-40B4-BE49-F238E27FC236}">
                    <a16:creationId xmlns:a16="http://schemas.microsoft.com/office/drawing/2014/main" id="{B7FB2334-67B7-7EFE-B518-8D03E6A41D36}"/>
                  </a:ext>
                </a:extLst>
              </p:cNvPr>
              <p:cNvCxnSpPr>
                <a:cxnSpLocks/>
                <a:endCxn id="172" idx="1"/>
              </p:cNvCxnSpPr>
              <p:nvPr/>
            </p:nvCxnSpPr>
            <p:spPr>
              <a:xfrm rot="16200000" flipH="1">
                <a:off x="7962256" y="2608619"/>
                <a:ext cx="841055" cy="135314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Elaborazione 173">
                <a:extLst>
                  <a:ext uri="{FF2B5EF4-FFF2-40B4-BE49-F238E27FC236}">
                    <a16:creationId xmlns:a16="http://schemas.microsoft.com/office/drawing/2014/main" id="{47EB5A97-37A6-7831-6F6A-4EF7A9C1459C}"/>
                  </a:ext>
                </a:extLst>
              </p:cNvPr>
              <p:cNvSpPr/>
              <p:nvPr/>
            </p:nvSpPr>
            <p:spPr>
              <a:xfrm>
                <a:off x="9065096" y="4099904"/>
                <a:ext cx="1605113" cy="1010294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RACCOLTA DATI BENEFICIARIO, INFORMAZIONI SUI PROFILI DI RISCHIO DEI PROGETTI CAMPIONATI E DATI PER VERIFICA DEL DOPPIO FINANZIAMENTO/CUMULO</a:t>
                </a:r>
              </a:p>
            </p:txBody>
          </p:sp>
          <p:cxnSp>
            <p:nvCxnSpPr>
              <p:cNvPr id="175" name="Connettore 2 174">
                <a:extLst>
                  <a:ext uri="{FF2B5EF4-FFF2-40B4-BE49-F238E27FC236}">
                    <a16:creationId xmlns:a16="http://schemas.microsoft.com/office/drawing/2014/main" id="{347E8879-0AC3-F1EA-8F8E-C2B6535B5748}"/>
                  </a:ext>
                </a:extLst>
              </p:cNvPr>
              <p:cNvCxnSpPr>
                <a:cxnSpLocks/>
                <a:stCxn id="174" idx="2"/>
                <a:endCxn id="168" idx="0"/>
              </p:cNvCxnSpPr>
              <p:nvPr/>
            </p:nvCxnSpPr>
            <p:spPr>
              <a:xfrm>
                <a:off x="9867653" y="5110198"/>
                <a:ext cx="1" cy="406549"/>
              </a:xfrm>
              <a:prstGeom prst="straightConnector1">
                <a:avLst/>
              </a:prstGeom>
              <a:ln w="57150">
                <a:solidFill>
                  <a:schemeClr val="accent2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ttore a gomito 175">
                <a:extLst>
                  <a:ext uri="{FF2B5EF4-FFF2-40B4-BE49-F238E27FC236}">
                    <a16:creationId xmlns:a16="http://schemas.microsoft.com/office/drawing/2014/main" id="{39E09AF0-C97F-A0C5-84F6-9F2DD7918646}"/>
                  </a:ext>
                </a:extLst>
              </p:cNvPr>
              <p:cNvCxnSpPr>
                <a:cxnSpLocks/>
                <a:stCxn id="165" idx="2"/>
                <a:endCxn id="174" idx="1"/>
              </p:cNvCxnSpPr>
              <p:nvPr/>
            </p:nvCxnSpPr>
            <p:spPr>
              <a:xfrm rot="16200000" flipH="1">
                <a:off x="7473998" y="3013953"/>
                <a:ext cx="1823309" cy="1358887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ttore 2 176">
                <a:extLst>
                  <a:ext uri="{FF2B5EF4-FFF2-40B4-BE49-F238E27FC236}">
                    <a16:creationId xmlns:a16="http://schemas.microsoft.com/office/drawing/2014/main" id="{AC7E40AD-617F-B1CE-A889-55F3DC5CEF42}"/>
                  </a:ext>
                </a:extLst>
              </p:cNvPr>
              <p:cNvCxnSpPr>
                <a:cxnSpLocks/>
                <a:stCxn id="171" idx="2"/>
                <a:endCxn id="172" idx="0"/>
              </p:cNvCxnSpPr>
              <p:nvPr/>
            </p:nvCxnSpPr>
            <p:spPr>
              <a:xfrm flipH="1">
                <a:off x="9867652" y="3312877"/>
                <a:ext cx="2871" cy="172631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8" name="Connettore a gomito 177">
                <a:extLst>
                  <a:ext uri="{FF2B5EF4-FFF2-40B4-BE49-F238E27FC236}">
                    <a16:creationId xmlns:a16="http://schemas.microsoft.com/office/drawing/2014/main" id="{0883EF21-ABD4-5482-688F-BAD8A0B831C8}"/>
                  </a:ext>
                </a:extLst>
              </p:cNvPr>
              <p:cNvCxnSpPr>
                <a:cxnSpLocks/>
                <a:stCxn id="171" idx="3"/>
                <a:endCxn id="168" idx="3"/>
              </p:cNvCxnSpPr>
              <p:nvPr/>
            </p:nvCxnSpPr>
            <p:spPr>
              <a:xfrm flipH="1">
                <a:off x="10670211" y="3029865"/>
                <a:ext cx="11480" cy="2778762"/>
              </a:xfrm>
              <a:prstGeom prst="bentConnector3">
                <a:avLst>
                  <a:gd name="adj1" fmla="val -1937945"/>
                </a:avLst>
              </a:prstGeom>
              <a:ln w="15875">
                <a:solidFill>
                  <a:schemeClr val="accent6">
                    <a:lumMod val="75000"/>
                  </a:schemeClr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ttore a gomito 178">
                <a:extLst>
                  <a:ext uri="{FF2B5EF4-FFF2-40B4-BE49-F238E27FC236}">
                    <a16:creationId xmlns:a16="http://schemas.microsoft.com/office/drawing/2014/main" id="{85105F1C-8BDA-8194-BDF8-F11B83548E4B}"/>
                  </a:ext>
                </a:extLst>
              </p:cNvPr>
              <p:cNvCxnSpPr>
                <a:cxnSpLocks/>
                <a:stCxn id="172" idx="3"/>
                <a:endCxn id="168" idx="3"/>
              </p:cNvCxnSpPr>
              <p:nvPr/>
            </p:nvCxnSpPr>
            <p:spPr>
              <a:xfrm flipH="1">
                <a:off x="10670211" y="3705720"/>
                <a:ext cx="5738" cy="2102907"/>
              </a:xfrm>
              <a:prstGeom prst="bentConnector3">
                <a:avLst>
                  <a:gd name="adj1" fmla="val -3877205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Elaborazione 179">
                <a:extLst>
                  <a:ext uri="{FF2B5EF4-FFF2-40B4-BE49-F238E27FC236}">
                    <a16:creationId xmlns:a16="http://schemas.microsoft.com/office/drawing/2014/main" id="{DBD3F0F3-E268-4B07-F3B8-DAD2461A5E34}"/>
                  </a:ext>
                </a:extLst>
              </p:cNvPr>
              <p:cNvSpPr/>
              <p:nvPr/>
            </p:nvSpPr>
            <p:spPr>
              <a:xfrm>
                <a:off x="6965087" y="6195046"/>
                <a:ext cx="1605113" cy="678492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APPROFONDIMENTI SUL DOPPIO FINANZIAMENTO /CUMULO/</a:t>
                </a:r>
                <a:r>
                  <a:rPr lang="it-IT" sz="800" b="1" dirty="0" err="1"/>
                  <a:t>CoI</a:t>
                </a:r>
                <a:r>
                  <a:rPr lang="it-IT" sz="800" b="1" dirty="0"/>
                  <a:t> / OPERAZIONI - SISTEMA</a:t>
                </a:r>
              </a:p>
            </p:txBody>
          </p:sp>
          <p:cxnSp>
            <p:nvCxnSpPr>
              <p:cNvPr id="181" name="Connettore a gomito 180">
                <a:extLst>
                  <a:ext uri="{FF2B5EF4-FFF2-40B4-BE49-F238E27FC236}">
                    <a16:creationId xmlns:a16="http://schemas.microsoft.com/office/drawing/2014/main" id="{4F0911BF-BDEA-5C56-A3AD-11C15B1A7126}"/>
                  </a:ext>
                </a:extLst>
              </p:cNvPr>
              <p:cNvCxnSpPr>
                <a:cxnSpLocks/>
                <a:stCxn id="168" idx="2"/>
                <a:endCxn id="180" idx="3"/>
              </p:cNvCxnSpPr>
              <p:nvPr/>
            </p:nvCxnSpPr>
            <p:spPr>
              <a:xfrm rot="5400000">
                <a:off x="9002035" y="5668673"/>
                <a:ext cx="433787" cy="1297454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7" name="Elaborazione 146">
              <a:extLst>
                <a:ext uri="{FF2B5EF4-FFF2-40B4-BE49-F238E27FC236}">
                  <a16:creationId xmlns:a16="http://schemas.microsoft.com/office/drawing/2014/main" id="{2585ECA4-DE43-3EAB-7FC0-4E665C6B19D2}"/>
                </a:ext>
              </a:extLst>
            </p:cNvPr>
            <p:cNvSpPr/>
            <p:nvPr/>
          </p:nvSpPr>
          <p:spPr>
            <a:xfrm>
              <a:off x="2814033" y="3930857"/>
              <a:ext cx="1522998" cy="351331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/>
                <a:t>VERIFICA A CAMPIONE DELLE DICHIARAZIONI DI INTERESSE</a:t>
              </a:r>
            </a:p>
          </p:txBody>
        </p:sp>
        <p:cxnSp>
          <p:nvCxnSpPr>
            <p:cNvPr id="148" name="Connettore 2 147">
              <a:extLst>
                <a:ext uri="{FF2B5EF4-FFF2-40B4-BE49-F238E27FC236}">
                  <a16:creationId xmlns:a16="http://schemas.microsoft.com/office/drawing/2014/main" id="{FDD38562-F6C3-81E8-FCD1-0B39978080EE}"/>
                </a:ext>
              </a:extLst>
            </p:cNvPr>
            <p:cNvCxnSpPr>
              <a:cxnSpLocks/>
              <a:stCxn id="166" idx="2"/>
              <a:endCxn id="147" idx="0"/>
            </p:cNvCxnSpPr>
            <p:nvPr/>
          </p:nvCxnSpPr>
          <p:spPr>
            <a:xfrm>
              <a:off x="3567139" y="3677076"/>
              <a:ext cx="8393" cy="2537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8C0EE46B-CCC5-7C9B-360D-44B20B84961F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Segnaposto numero diapositiva 15">
            <a:extLst>
              <a:ext uri="{FF2B5EF4-FFF2-40B4-BE49-F238E27FC236}">
                <a16:creationId xmlns:a16="http://schemas.microsoft.com/office/drawing/2014/main" id="{F84F3227-4FA3-E201-88D4-451179F5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13</a:t>
            </a:fld>
            <a:endParaRPr lang="it-IT"/>
          </a:p>
        </p:txBody>
      </p:sp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6945038A-216B-44F4-247C-D004E2CFFAD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129" name="Rettangolo con angoli arrotondati 6">
            <a:extLst>
              <a:ext uri="{FF2B5EF4-FFF2-40B4-BE49-F238E27FC236}">
                <a16:creationId xmlns:a16="http://schemas.microsoft.com/office/drawing/2014/main" id="{7B3A233F-E6A8-FAB1-7713-6998AA81F8B2}"/>
              </a:ext>
            </a:extLst>
          </p:cNvPr>
          <p:cNvSpPr/>
          <p:nvPr/>
        </p:nvSpPr>
        <p:spPr>
          <a:xfrm>
            <a:off x="2485116" y="1307636"/>
            <a:ext cx="8411484" cy="49710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FASE DI RACCOLTA DATI</a:t>
            </a:r>
          </a:p>
        </p:txBody>
      </p:sp>
      <p:sp>
        <p:nvSpPr>
          <p:cNvPr id="130" name="Rectangle 15">
            <a:extLst>
              <a:ext uri="{FF2B5EF4-FFF2-40B4-BE49-F238E27FC236}">
                <a16:creationId xmlns:a16="http://schemas.microsoft.com/office/drawing/2014/main" id="{0399443D-C41F-126E-F6E3-6ED2931E4A91}"/>
              </a:ext>
            </a:extLst>
          </p:cNvPr>
          <p:cNvSpPr/>
          <p:nvPr/>
        </p:nvSpPr>
        <p:spPr>
          <a:xfrm rot="2774675">
            <a:off x="10098341" y="1356773"/>
            <a:ext cx="1100089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FOCUS</a:t>
            </a:r>
          </a:p>
        </p:txBody>
      </p:sp>
      <p:sp>
        <p:nvSpPr>
          <p:cNvPr id="138" name="Rettangolo con angoli arrotondati 6">
            <a:extLst>
              <a:ext uri="{FF2B5EF4-FFF2-40B4-BE49-F238E27FC236}">
                <a16:creationId xmlns:a16="http://schemas.microsoft.com/office/drawing/2014/main" id="{1346EEFB-E460-0B92-90E5-3AC03140B0F5}"/>
              </a:ext>
            </a:extLst>
          </p:cNvPr>
          <p:cNvSpPr/>
          <p:nvPr/>
        </p:nvSpPr>
        <p:spPr>
          <a:xfrm>
            <a:off x="564259" y="423169"/>
            <a:ext cx="8114231" cy="837575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 -  UTILIZZO ESTENSIVO ARACHNE E ALTRE BANCHE DATI PER ANALISI PRELIMINARI</a:t>
            </a:r>
          </a:p>
        </p:txBody>
      </p:sp>
      <p:pic>
        <p:nvPicPr>
          <p:cNvPr id="140" name="Immagine 139">
            <a:extLst>
              <a:ext uri="{FF2B5EF4-FFF2-40B4-BE49-F238E27FC236}">
                <a16:creationId xmlns:a16="http://schemas.microsoft.com/office/drawing/2014/main" id="{8517BE61-ABE5-C3C4-7989-FCA61AC9E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888" y="2595683"/>
            <a:ext cx="6755629" cy="3243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2" name="Immagine 141">
            <a:extLst>
              <a:ext uri="{FF2B5EF4-FFF2-40B4-BE49-F238E27FC236}">
                <a16:creationId xmlns:a16="http://schemas.microsoft.com/office/drawing/2014/main" id="{7C33E678-65E5-31A4-F8EB-EC33D8D00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928" y="2875449"/>
            <a:ext cx="3377632" cy="8572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90292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31F0F-6F5E-51A5-5009-A7BA7B54E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491066E6-F587-8A0D-67E5-9AAF472A3652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57388AF-BD85-37AF-7268-1350DDA2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1AD90F-7619-DAA4-48BB-F1EF0EF0C82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0F6AF333-862E-BDB9-1E83-83DDD00014AE}"/>
              </a:ext>
            </a:extLst>
          </p:cNvPr>
          <p:cNvSpPr/>
          <p:nvPr/>
        </p:nvSpPr>
        <p:spPr>
          <a:xfrm>
            <a:off x="630934" y="699395"/>
            <a:ext cx="8114231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STRUTTURA REPORT: BENEFICIARI CAMPIONATI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B348DB09-60B8-3FD4-925B-4C3E768C8A60}"/>
              </a:ext>
            </a:extLst>
          </p:cNvPr>
          <p:cNvSpPr/>
          <p:nvPr/>
        </p:nvSpPr>
        <p:spPr>
          <a:xfrm>
            <a:off x="6650326" y="5259244"/>
            <a:ext cx="539894" cy="514381"/>
          </a:xfrm>
          <a:custGeom>
            <a:avLst/>
            <a:gdLst>
              <a:gd name="connsiteX0" fmla="*/ 0 w 539894"/>
              <a:gd name="connsiteY0" fmla="*/ 0 h 514381"/>
              <a:gd name="connsiteX1" fmla="*/ 269947 w 539894"/>
              <a:gd name="connsiteY1" fmla="*/ 0 h 514381"/>
              <a:gd name="connsiteX2" fmla="*/ 269947 w 539894"/>
              <a:gd name="connsiteY2" fmla="*/ 514381 h 514381"/>
              <a:gd name="connsiteX3" fmla="*/ 539894 w 539894"/>
              <a:gd name="connsiteY3" fmla="*/ 514381 h 51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514381">
                <a:moveTo>
                  <a:pt x="0" y="0"/>
                </a:moveTo>
                <a:lnTo>
                  <a:pt x="269947" y="0"/>
                </a:lnTo>
                <a:lnTo>
                  <a:pt x="269947" y="514381"/>
                </a:lnTo>
                <a:lnTo>
                  <a:pt x="539894" y="514381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4004" tIns="238547" rIns="264005" bIns="238549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500" kern="1200"/>
          </a:p>
        </p:txBody>
      </p:sp>
      <p:sp>
        <p:nvSpPr>
          <p:cNvPr id="6" name="Freeform: Shape 4">
            <a:extLst>
              <a:ext uri="{FF2B5EF4-FFF2-40B4-BE49-F238E27FC236}">
                <a16:creationId xmlns:a16="http://schemas.microsoft.com/office/drawing/2014/main" id="{84FEB926-393D-1E9C-7F70-723AFA19C0CB}"/>
              </a:ext>
            </a:extLst>
          </p:cNvPr>
          <p:cNvSpPr/>
          <p:nvPr/>
        </p:nvSpPr>
        <p:spPr>
          <a:xfrm>
            <a:off x="6650326" y="4744863"/>
            <a:ext cx="539894" cy="514381"/>
          </a:xfrm>
          <a:custGeom>
            <a:avLst/>
            <a:gdLst>
              <a:gd name="connsiteX0" fmla="*/ 0 w 539894"/>
              <a:gd name="connsiteY0" fmla="*/ 514381 h 514381"/>
              <a:gd name="connsiteX1" fmla="*/ 269947 w 539894"/>
              <a:gd name="connsiteY1" fmla="*/ 514381 h 514381"/>
              <a:gd name="connsiteX2" fmla="*/ 269947 w 539894"/>
              <a:gd name="connsiteY2" fmla="*/ 0 h 514381"/>
              <a:gd name="connsiteX3" fmla="*/ 539894 w 539894"/>
              <a:gd name="connsiteY3" fmla="*/ 0 h 51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514381">
                <a:moveTo>
                  <a:pt x="0" y="514381"/>
                </a:moveTo>
                <a:lnTo>
                  <a:pt x="269947" y="514381"/>
                </a:lnTo>
                <a:lnTo>
                  <a:pt x="269947" y="0"/>
                </a:lnTo>
                <a:lnTo>
                  <a:pt x="539894" y="0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4004" tIns="238547" rIns="264005" bIns="238549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500" kern="1200"/>
          </a:p>
        </p:txBody>
      </p:sp>
      <p:sp>
        <p:nvSpPr>
          <p:cNvPr id="7" name="Freeform: Shape 5">
            <a:extLst>
              <a:ext uri="{FF2B5EF4-FFF2-40B4-BE49-F238E27FC236}">
                <a16:creationId xmlns:a16="http://schemas.microsoft.com/office/drawing/2014/main" id="{7FE0727B-A25F-1D23-C17A-A6E5A85EE4AA}"/>
              </a:ext>
            </a:extLst>
          </p:cNvPr>
          <p:cNvSpPr/>
          <p:nvPr/>
        </p:nvSpPr>
        <p:spPr>
          <a:xfrm>
            <a:off x="3410960" y="3716100"/>
            <a:ext cx="539894" cy="1543143"/>
          </a:xfrm>
          <a:custGeom>
            <a:avLst/>
            <a:gdLst>
              <a:gd name="connsiteX0" fmla="*/ 0 w 539894"/>
              <a:gd name="connsiteY0" fmla="*/ 0 h 1543143"/>
              <a:gd name="connsiteX1" fmla="*/ 269947 w 539894"/>
              <a:gd name="connsiteY1" fmla="*/ 0 h 1543143"/>
              <a:gd name="connsiteX2" fmla="*/ 269947 w 539894"/>
              <a:gd name="connsiteY2" fmla="*/ 1543143 h 1543143"/>
              <a:gd name="connsiteX3" fmla="*/ 539894 w 539894"/>
              <a:gd name="connsiteY3" fmla="*/ 1543143 h 154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1543143">
                <a:moveTo>
                  <a:pt x="0" y="0"/>
                </a:moveTo>
                <a:lnTo>
                  <a:pt x="269947" y="0"/>
                </a:lnTo>
                <a:lnTo>
                  <a:pt x="269947" y="1543143"/>
                </a:lnTo>
                <a:lnTo>
                  <a:pt x="539894" y="1543143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1775" tIns="730700" rIns="241776" bIns="730700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5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A06981F-2896-2137-AEEF-D4CEF29E3816}"/>
              </a:ext>
            </a:extLst>
          </p:cNvPr>
          <p:cNvSpPr/>
          <p:nvPr/>
        </p:nvSpPr>
        <p:spPr>
          <a:xfrm>
            <a:off x="3410960" y="3716100"/>
            <a:ext cx="539894" cy="514381"/>
          </a:xfrm>
          <a:custGeom>
            <a:avLst/>
            <a:gdLst>
              <a:gd name="connsiteX0" fmla="*/ 0 w 539894"/>
              <a:gd name="connsiteY0" fmla="*/ 0 h 514381"/>
              <a:gd name="connsiteX1" fmla="*/ 269947 w 539894"/>
              <a:gd name="connsiteY1" fmla="*/ 0 h 514381"/>
              <a:gd name="connsiteX2" fmla="*/ 269947 w 539894"/>
              <a:gd name="connsiteY2" fmla="*/ 514381 h 514381"/>
              <a:gd name="connsiteX3" fmla="*/ 539894 w 539894"/>
              <a:gd name="connsiteY3" fmla="*/ 514381 h 51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514381">
                <a:moveTo>
                  <a:pt x="0" y="0"/>
                </a:moveTo>
                <a:lnTo>
                  <a:pt x="269947" y="0"/>
                </a:lnTo>
                <a:lnTo>
                  <a:pt x="269947" y="514381"/>
                </a:lnTo>
                <a:lnTo>
                  <a:pt x="539894" y="514381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4004" tIns="238548" rIns="264005" bIns="238548" numCol="1" spcCol="1270" anchor="ctr" anchorCtr="0">
            <a:noAutofit/>
          </a:bodyPr>
          <a:lstStyle/>
          <a:p>
            <a:pPr marL="0" lvl="0" indent="0" algn="ctr" defTabSz="133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300" kern="12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DD03967-D496-DD4E-22A9-34714F45445B}"/>
              </a:ext>
            </a:extLst>
          </p:cNvPr>
          <p:cNvSpPr/>
          <p:nvPr/>
        </p:nvSpPr>
        <p:spPr>
          <a:xfrm>
            <a:off x="3410960" y="3201719"/>
            <a:ext cx="539894" cy="514381"/>
          </a:xfrm>
          <a:custGeom>
            <a:avLst/>
            <a:gdLst>
              <a:gd name="connsiteX0" fmla="*/ 0 w 539894"/>
              <a:gd name="connsiteY0" fmla="*/ 514381 h 514381"/>
              <a:gd name="connsiteX1" fmla="*/ 269947 w 539894"/>
              <a:gd name="connsiteY1" fmla="*/ 514381 h 514381"/>
              <a:gd name="connsiteX2" fmla="*/ 269947 w 539894"/>
              <a:gd name="connsiteY2" fmla="*/ 0 h 514381"/>
              <a:gd name="connsiteX3" fmla="*/ 539894 w 539894"/>
              <a:gd name="connsiteY3" fmla="*/ 0 h 51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514381">
                <a:moveTo>
                  <a:pt x="0" y="514381"/>
                </a:moveTo>
                <a:lnTo>
                  <a:pt x="269947" y="514381"/>
                </a:lnTo>
                <a:lnTo>
                  <a:pt x="269947" y="0"/>
                </a:lnTo>
                <a:lnTo>
                  <a:pt x="539894" y="0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4004" tIns="238548" rIns="264005" bIns="238548" numCol="1" spcCol="1270" anchor="ctr" anchorCtr="0">
            <a:noAutofit/>
          </a:bodyPr>
          <a:lstStyle/>
          <a:p>
            <a:pPr marL="0" lvl="0" indent="0" algn="ctr" defTabSz="133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936013-ADFF-36A1-278F-7FFE03E211C8}"/>
              </a:ext>
            </a:extLst>
          </p:cNvPr>
          <p:cNvSpPr/>
          <p:nvPr/>
        </p:nvSpPr>
        <p:spPr>
          <a:xfrm>
            <a:off x="3410960" y="2172957"/>
            <a:ext cx="539894" cy="1543143"/>
          </a:xfrm>
          <a:custGeom>
            <a:avLst/>
            <a:gdLst>
              <a:gd name="connsiteX0" fmla="*/ 0 w 539894"/>
              <a:gd name="connsiteY0" fmla="*/ 1543143 h 1543143"/>
              <a:gd name="connsiteX1" fmla="*/ 269947 w 539894"/>
              <a:gd name="connsiteY1" fmla="*/ 1543143 h 1543143"/>
              <a:gd name="connsiteX2" fmla="*/ 269947 w 539894"/>
              <a:gd name="connsiteY2" fmla="*/ 0 h 1543143"/>
              <a:gd name="connsiteX3" fmla="*/ 539894 w 539894"/>
              <a:gd name="connsiteY3" fmla="*/ 0 h 154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894" h="1543143">
                <a:moveTo>
                  <a:pt x="0" y="1543143"/>
                </a:moveTo>
                <a:lnTo>
                  <a:pt x="269947" y="1543143"/>
                </a:lnTo>
                <a:lnTo>
                  <a:pt x="269947" y="0"/>
                </a:lnTo>
                <a:lnTo>
                  <a:pt x="539894" y="0"/>
                </a:lnTo>
              </a:path>
            </a:pathLst>
          </a:cu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1775" tIns="730700" rIns="241776" bIns="730700" numCol="1" spcCol="1270" anchor="ctr" anchorCtr="0">
            <a:noAutofit/>
          </a:bodyPr>
          <a:lstStyle/>
          <a:p>
            <a:pPr marL="0" lvl="0" indent="0" algn="ctr" defTabSz="133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it-IT" sz="300" kern="12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DDC1C8-591D-6431-AC61-0D9E411A48C5}"/>
              </a:ext>
            </a:extLst>
          </p:cNvPr>
          <p:cNvSpPr/>
          <p:nvPr/>
        </p:nvSpPr>
        <p:spPr>
          <a:xfrm rot="16200000">
            <a:off x="833641" y="3304596"/>
            <a:ext cx="4331629" cy="823009"/>
          </a:xfrm>
          <a:custGeom>
            <a:avLst/>
            <a:gdLst>
              <a:gd name="connsiteX0" fmla="*/ 0 w 4331629"/>
              <a:gd name="connsiteY0" fmla="*/ 0 h 823009"/>
              <a:gd name="connsiteX1" fmla="*/ 4331629 w 4331629"/>
              <a:gd name="connsiteY1" fmla="*/ 0 h 823009"/>
              <a:gd name="connsiteX2" fmla="*/ 4331629 w 4331629"/>
              <a:gd name="connsiteY2" fmla="*/ 823009 h 823009"/>
              <a:gd name="connsiteX3" fmla="*/ 0 w 4331629"/>
              <a:gd name="connsiteY3" fmla="*/ 823009 h 823009"/>
              <a:gd name="connsiteX4" fmla="*/ 0 w 4331629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1629" h="823009">
                <a:moveTo>
                  <a:pt x="0" y="0"/>
                </a:moveTo>
                <a:lnTo>
                  <a:pt x="4331629" y="0"/>
                </a:lnTo>
                <a:lnTo>
                  <a:pt x="4331629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79" tIns="17780" rIns="17781" bIns="1778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2800" kern="1200" dirty="0"/>
              <a:t>BENEFICIARI CAMPIONATI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C1AC886-B90E-85DD-22EF-8E2D44F08D0C}"/>
              </a:ext>
            </a:extLst>
          </p:cNvPr>
          <p:cNvSpPr/>
          <p:nvPr/>
        </p:nvSpPr>
        <p:spPr>
          <a:xfrm>
            <a:off x="3950854" y="1761453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800" kern="1200" dirty="0"/>
              <a:t>DATI DI BILANCIO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59D87B0-B6CB-02F4-613C-B65469501354}"/>
              </a:ext>
            </a:extLst>
          </p:cNvPr>
          <p:cNvSpPr/>
          <p:nvPr/>
        </p:nvSpPr>
        <p:spPr>
          <a:xfrm>
            <a:off x="3950854" y="2790215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800" kern="1200" dirty="0"/>
              <a:t>PRESENZA DI AFFILIATE ITALIANE/ESTERE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F05C051-313C-FF23-5907-12C04E4B50F6}"/>
              </a:ext>
            </a:extLst>
          </p:cNvPr>
          <p:cNvSpPr/>
          <p:nvPr/>
        </p:nvSpPr>
        <p:spPr>
          <a:xfrm>
            <a:off x="3950854" y="3818977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800" kern="1200" dirty="0"/>
              <a:t>APPARTENENZA A GRUPPI ITALIANI/ESTERI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D668555-441D-C692-6231-742591BAA921}"/>
              </a:ext>
            </a:extLst>
          </p:cNvPr>
          <p:cNvSpPr/>
          <p:nvPr/>
        </p:nvSpPr>
        <p:spPr>
          <a:xfrm>
            <a:off x="3950854" y="4847739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800" kern="1200">
                <a:latin typeface="Aptos" panose="02110004020202020204"/>
                <a:ea typeface="+mn-ea"/>
                <a:cs typeface="+mn-cs"/>
              </a:rPr>
              <a:t>PROFILI DI RISCHIO</a:t>
            </a:r>
            <a:endParaRPr lang="it-IT" sz="1800" kern="1200" dirty="0"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7B670A0-9386-E8D7-215C-270F6403639D}"/>
              </a:ext>
            </a:extLst>
          </p:cNvPr>
          <p:cNvSpPr/>
          <p:nvPr/>
        </p:nvSpPr>
        <p:spPr>
          <a:xfrm>
            <a:off x="7190220" y="4333358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rgbClr val="F0FAE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600" b="1" kern="1200" dirty="0">
                <a:solidFill>
                  <a:schemeClr val="accent1">
                    <a:lumMod val="75000"/>
                  </a:schemeClr>
                </a:solidFill>
              </a:rPr>
              <a:t>RISCHIO PER LA REPUTAZIONE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9D4487C-462A-7A15-31F5-CC6A8DA532B6}"/>
              </a:ext>
            </a:extLst>
          </p:cNvPr>
          <p:cNvSpPr/>
          <p:nvPr/>
        </p:nvSpPr>
        <p:spPr>
          <a:xfrm>
            <a:off x="7190220" y="5362120"/>
            <a:ext cx="2699471" cy="823009"/>
          </a:xfrm>
          <a:custGeom>
            <a:avLst/>
            <a:gdLst>
              <a:gd name="connsiteX0" fmla="*/ 0 w 2699471"/>
              <a:gd name="connsiteY0" fmla="*/ 0 h 823009"/>
              <a:gd name="connsiteX1" fmla="*/ 2699471 w 2699471"/>
              <a:gd name="connsiteY1" fmla="*/ 0 h 823009"/>
              <a:gd name="connsiteX2" fmla="*/ 2699471 w 2699471"/>
              <a:gd name="connsiteY2" fmla="*/ 823009 h 823009"/>
              <a:gd name="connsiteX3" fmla="*/ 0 w 2699471"/>
              <a:gd name="connsiteY3" fmla="*/ 823009 h 823009"/>
              <a:gd name="connsiteX4" fmla="*/ 0 w 2699471"/>
              <a:gd name="connsiteY4" fmla="*/ 0 h 823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471" h="823009">
                <a:moveTo>
                  <a:pt x="0" y="0"/>
                </a:moveTo>
                <a:lnTo>
                  <a:pt x="2699471" y="0"/>
                </a:lnTo>
                <a:lnTo>
                  <a:pt x="2699471" y="823009"/>
                </a:lnTo>
                <a:lnTo>
                  <a:pt x="0" y="823009"/>
                </a:lnTo>
                <a:lnTo>
                  <a:pt x="0" y="0"/>
                </a:lnTo>
                <a:close/>
              </a:path>
            </a:pathLst>
          </a:custGeom>
          <a:solidFill>
            <a:srgbClr val="F0FAE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it-IT" sz="1600" b="1" kern="1200" dirty="0">
                <a:solidFill>
                  <a:schemeClr val="accent1">
                    <a:lumMod val="75000"/>
                  </a:schemeClr>
                </a:solidFill>
                <a:latin typeface="Aptos" panose="02110004020202020204"/>
                <a:ea typeface="+mn-ea"/>
                <a:cs typeface="+mn-cs"/>
              </a:rPr>
              <a:t>ALLERTA</a:t>
            </a:r>
            <a:r>
              <a:rPr lang="it-IT" sz="3100" b="1" kern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1600" b="1" kern="1200" dirty="0">
                <a:solidFill>
                  <a:schemeClr val="accent1">
                    <a:lumMod val="75000"/>
                  </a:schemeClr>
                </a:solidFill>
                <a:latin typeface="Aptos" panose="02110004020202020204"/>
                <a:ea typeface="+mn-ea"/>
                <a:cs typeface="+mn-cs"/>
              </a:rPr>
              <a:t>FRODE</a:t>
            </a:r>
          </a:p>
        </p:txBody>
      </p:sp>
    </p:spTree>
    <p:extLst>
      <p:ext uri="{BB962C8B-B14F-4D97-AF65-F5344CB8AC3E}">
        <p14:creationId xmlns:p14="http://schemas.microsoft.com/office/powerpoint/2010/main" val="3741531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EAE52-EF35-7724-5391-A01B4104C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3433E040-1D94-5843-143C-6AE19484F0A8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34F889-4008-7FA3-A70C-142482B16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79680A-76D6-9DFB-735F-7C0250CD8F2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B54E5CF3-1C09-74DC-CFFE-5FB72C6CF2F5}"/>
              </a:ext>
            </a:extLst>
          </p:cNvPr>
          <p:cNvSpPr/>
          <p:nvPr/>
        </p:nvSpPr>
        <p:spPr>
          <a:xfrm>
            <a:off x="630934" y="699395"/>
            <a:ext cx="8114231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CONTENUTI REPORT: PROGETTI CAMPIONATI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98F81EC-E574-C073-1FA5-E73495614C95}"/>
              </a:ext>
            </a:extLst>
          </p:cNvPr>
          <p:cNvGrpSpPr/>
          <p:nvPr/>
        </p:nvGrpSpPr>
        <p:grpSpPr>
          <a:xfrm>
            <a:off x="2092615" y="1539813"/>
            <a:ext cx="7803860" cy="4716098"/>
            <a:chOff x="3282172" y="1539813"/>
            <a:chExt cx="5627656" cy="4716098"/>
          </a:xfrm>
        </p:grpSpPr>
        <p:sp>
          <p:nvSpPr>
            <p:cNvPr id="11" name="Freeform: Shape 4">
              <a:extLst>
                <a:ext uri="{FF2B5EF4-FFF2-40B4-BE49-F238E27FC236}">
                  <a16:creationId xmlns:a16="http://schemas.microsoft.com/office/drawing/2014/main" id="{77182A3A-F922-6AD7-B199-44EAC8A178BA}"/>
                </a:ext>
              </a:extLst>
            </p:cNvPr>
            <p:cNvSpPr/>
            <p:nvPr/>
          </p:nvSpPr>
          <p:spPr>
            <a:xfrm>
              <a:off x="4181527" y="4092567"/>
              <a:ext cx="394025" cy="375405"/>
            </a:xfrm>
            <a:custGeom>
              <a:avLst/>
              <a:gdLst>
                <a:gd name="connsiteX0" fmla="*/ 0 w 394025"/>
                <a:gd name="connsiteY0" fmla="*/ 0 h 375405"/>
                <a:gd name="connsiteX1" fmla="*/ 197012 w 394025"/>
                <a:gd name="connsiteY1" fmla="*/ 0 h 375405"/>
                <a:gd name="connsiteX2" fmla="*/ 197012 w 394025"/>
                <a:gd name="connsiteY2" fmla="*/ 375405 h 375405"/>
                <a:gd name="connsiteX3" fmla="*/ 394025 w 394025"/>
                <a:gd name="connsiteY3" fmla="*/ 375405 h 375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375405">
                  <a:moveTo>
                    <a:pt x="0" y="0"/>
                  </a:moveTo>
                  <a:lnTo>
                    <a:pt x="197012" y="0"/>
                  </a:lnTo>
                  <a:lnTo>
                    <a:pt x="197012" y="375405"/>
                  </a:lnTo>
                  <a:lnTo>
                    <a:pt x="394025" y="375405"/>
                  </a:lnTo>
                </a:path>
              </a:pathLst>
            </a:custGeom>
            <a:noFill/>
            <a:ln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107" tIns="174097" rIns="196107" bIns="174097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500" kern="1200"/>
            </a:p>
          </p:txBody>
        </p:sp>
        <p:sp>
          <p:nvSpPr>
            <p:cNvPr id="13" name="Freeform: Shape 5">
              <a:extLst>
                <a:ext uri="{FF2B5EF4-FFF2-40B4-BE49-F238E27FC236}">
                  <a16:creationId xmlns:a16="http://schemas.microsoft.com/office/drawing/2014/main" id="{10C997CB-EC30-9166-28C9-C53F5A506CA8}"/>
                </a:ext>
              </a:extLst>
            </p:cNvPr>
            <p:cNvSpPr/>
            <p:nvPr/>
          </p:nvSpPr>
          <p:spPr>
            <a:xfrm>
              <a:off x="6545678" y="3717162"/>
              <a:ext cx="394025" cy="1877025"/>
            </a:xfrm>
            <a:custGeom>
              <a:avLst/>
              <a:gdLst>
                <a:gd name="connsiteX0" fmla="*/ 0 w 394025"/>
                <a:gd name="connsiteY0" fmla="*/ 0 h 1877025"/>
                <a:gd name="connsiteX1" fmla="*/ 222814 w 394025"/>
                <a:gd name="connsiteY1" fmla="*/ 0 h 1877025"/>
                <a:gd name="connsiteX2" fmla="*/ 222814 w 394025"/>
                <a:gd name="connsiteY2" fmla="*/ 2122854 h 1877025"/>
                <a:gd name="connsiteX3" fmla="*/ 445629 w 394025"/>
                <a:gd name="connsiteY3" fmla="*/ 2122854 h 187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1877025">
                  <a:moveTo>
                    <a:pt x="0" y="0"/>
                  </a:moveTo>
                  <a:lnTo>
                    <a:pt x="222814" y="0"/>
                  </a:lnTo>
                  <a:lnTo>
                    <a:pt x="222814" y="2122854"/>
                  </a:lnTo>
                  <a:lnTo>
                    <a:pt x="445629" y="2122854"/>
                  </a:lnTo>
                </a:path>
              </a:pathLst>
            </a:custGeom>
            <a:noFill/>
            <a:ln w="19050" cap="flat" cmpd="sng" algn="ctr">
              <a:solidFill>
                <a:srgbClr val="156082">
                  <a:lumMod val="75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764" tIns="890565" rIns="161765" bIns="89056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700" kern="12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" name="Freeform: Shape 7">
              <a:extLst>
                <a:ext uri="{FF2B5EF4-FFF2-40B4-BE49-F238E27FC236}">
                  <a16:creationId xmlns:a16="http://schemas.microsoft.com/office/drawing/2014/main" id="{DD72091C-46E3-05FC-61B9-F5F63FD2088D}"/>
                </a:ext>
              </a:extLst>
            </p:cNvPr>
            <p:cNvSpPr/>
            <p:nvPr/>
          </p:nvSpPr>
          <p:spPr>
            <a:xfrm>
              <a:off x="6545678" y="3717162"/>
              <a:ext cx="394025" cy="1126215"/>
            </a:xfrm>
            <a:custGeom>
              <a:avLst/>
              <a:gdLst>
                <a:gd name="connsiteX0" fmla="*/ 0 w 394025"/>
                <a:gd name="connsiteY0" fmla="*/ 0 h 1126215"/>
                <a:gd name="connsiteX1" fmla="*/ 222814 w 394025"/>
                <a:gd name="connsiteY1" fmla="*/ 0 h 1126215"/>
                <a:gd name="connsiteX2" fmla="*/ 222814 w 394025"/>
                <a:gd name="connsiteY2" fmla="*/ 1273712 h 1126215"/>
                <a:gd name="connsiteX3" fmla="*/ 445629 w 394025"/>
                <a:gd name="connsiteY3" fmla="*/ 1273712 h 112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1126215">
                  <a:moveTo>
                    <a:pt x="0" y="0"/>
                  </a:moveTo>
                  <a:lnTo>
                    <a:pt x="222814" y="0"/>
                  </a:lnTo>
                  <a:lnTo>
                    <a:pt x="222814" y="1273712"/>
                  </a:lnTo>
                  <a:lnTo>
                    <a:pt x="445629" y="1273712"/>
                  </a:lnTo>
                </a:path>
              </a:pathLst>
            </a:custGeom>
            <a:noFill/>
            <a:ln w="19050" cap="flat" cmpd="sng" algn="ctr">
              <a:solidFill>
                <a:srgbClr val="156082">
                  <a:lumMod val="75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9883" tIns="533279" rIns="179885" bIns="533279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700" kern="12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" name="Freeform: Shape 8">
              <a:extLst>
                <a:ext uri="{FF2B5EF4-FFF2-40B4-BE49-F238E27FC236}">
                  <a16:creationId xmlns:a16="http://schemas.microsoft.com/office/drawing/2014/main" id="{887608FC-F7C1-AE50-D0F6-BA4E05EB2219}"/>
                </a:ext>
              </a:extLst>
            </p:cNvPr>
            <p:cNvSpPr/>
            <p:nvPr/>
          </p:nvSpPr>
          <p:spPr>
            <a:xfrm>
              <a:off x="6545678" y="3717162"/>
              <a:ext cx="394025" cy="375405"/>
            </a:xfrm>
            <a:custGeom>
              <a:avLst/>
              <a:gdLst>
                <a:gd name="connsiteX0" fmla="*/ 0 w 394025"/>
                <a:gd name="connsiteY0" fmla="*/ 0 h 375405"/>
                <a:gd name="connsiteX1" fmla="*/ 222814 w 394025"/>
                <a:gd name="connsiteY1" fmla="*/ 0 h 375405"/>
                <a:gd name="connsiteX2" fmla="*/ 222814 w 394025"/>
                <a:gd name="connsiteY2" fmla="*/ 424570 h 375405"/>
                <a:gd name="connsiteX3" fmla="*/ 445629 w 394025"/>
                <a:gd name="connsiteY3" fmla="*/ 424570 h 375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375405">
                  <a:moveTo>
                    <a:pt x="0" y="0"/>
                  </a:moveTo>
                  <a:lnTo>
                    <a:pt x="222814" y="0"/>
                  </a:lnTo>
                  <a:lnTo>
                    <a:pt x="222814" y="424570"/>
                  </a:lnTo>
                  <a:lnTo>
                    <a:pt x="445629" y="424570"/>
                  </a:lnTo>
                </a:path>
              </a:pathLst>
            </a:custGeom>
            <a:noFill/>
            <a:ln w="19050" cap="flat" cmpd="sng" algn="ctr">
              <a:solidFill>
                <a:srgbClr val="156082">
                  <a:lumMod val="7500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107" tIns="174097" rIns="196107" bIns="174097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700" kern="12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Freeform: Shape 9">
              <a:extLst>
                <a:ext uri="{FF2B5EF4-FFF2-40B4-BE49-F238E27FC236}">
                  <a16:creationId xmlns:a16="http://schemas.microsoft.com/office/drawing/2014/main" id="{46C2B436-9A63-331E-ECB2-E96B59726FC9}"/>
                </a:ext>
              </a:extLst>
            </p:cNvPr>
            <p:cNvSpPr/>
            <p:nvPr/>
          </p:nvSpPr>
          <p:spPr>
            <a:xfrm>
              <a:off x="6572312" y="3341757"/>
              <a:ext cx="394025" cy="375405"/>
            </a:xfrm>
            <a:custGeom>
              <a:avLst/>
              <a:gdLst>
                <a:gd name="connsiteX0" fmla="*/ 0 w 394025"/>
                <a:gd name="connsiteY0" fmla="*/ 375405 h 375405"/>
                <a:gd name="connsiteX1" fmla="*/ 197012 w 394025"/>
                <a:gd name="connsiteY1" fmla="*/ 375405 h 375405"/>
                <a:gd name="connsiteX2" fmla="*/ 197012 w 394025"/>
                <a:gd name="connsiteY2" fmla="*/ 0 h 375405"/>
                <a:gd name="connsiteX3" fmla="*/ 394025 w 394025"/>
                <a:gd name="connsiteY3" fmla="*/ 0 h 375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375405">
                  <a:moveTo>
                    <a:pt x="0" y="375405"/>
                  </a:moveTo>
                  <a:lnTo>
                    <a:pt x="197012" y="375405"/>
                  </a:lnTo>
                  <a:lnTo>
                    <a:pt x="197012" y="0"/>
                  </a:lnTo>
                  <a:lnTo>
                    <a:pt x="394025" y="0"/>
                  </a:lnTo>
                </a:path>
              </a:pathLst>
            </a:custGeom>
            <a:noFill/>
            <a:ln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107" tIns="174097" rIns="196107" bIns="174097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500" kern="1200"/>
            </a:p>
          </p:txBody>
        </p:sp>
        <p:sp>
          <p:nvSpPr>
            <p:cNvPr id="20" name="Freeform: Shape 10">
              <a:extLst>
                <a:ext uri="{FF2B5EF4-FFF2-40B4-BE49-F238E27FC236}">
                  <a16:creationId xmlns:a16="http://schemas.microsoft.com/office/drawing/2014/main" id="{A151E147-ABFB-A3CA-19F2-84822FFD8A14}"/>
                </a:ext>
              </a:extLst>
            </p:cNvPr>
            <p:cNvSpPr/>
            <p:nvPr/>
          </p:nvSpPr>
          <p:spPr>
            <a:xfrm>
              <a:off x="6572312" y="2590947"/>
              <a:ext cx="394025" cy="1126215"/>
            </a:xfrm>
            <a:custGeom>
              <a:avLst/>
              <a:gdLst>
                <a:gd name="connsiteX0" fmla="*/ 0 w 394025"/>
                <a:gd name="connsiteY0" fmla="*/ 1126215 h 1126215"/>
                <a:gd name="connsiteX1" fmla="*/ 197012 w 394025"/>
                <a:gd name="connsiteY1" fmla="*/ 1126215 h 1126215"/>
                <a:gd name="connsiteX2" fmla="*/ 197012 w 394025"/>
                <a:gd name="connsiteY2" fmla="*/ 0 h 1126215"/>
                <a:gd name="connsiteX3" fmla="*/ 394025 w 394025"/>
                <a:gd name="connsiteY3" fmla="*/ 0 h 112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1126215">
                  <a:moveTo>
                    <a:pt x="0" y="1126215"/>
                  </a:moveTo>
                  <a:lnTo>
                    <a:pt x="197012" y="1126215"/>
                  </a:lnTo>
                  <a:lnTo>
                    <a:pt x="197012" y="0"/>
                  </a:lnTo>
                  <a:lnTo>
                    <a:pt x="394025" y="0"/>
                  </a:lnTo>
                </a:path>
              </a:pathLst>
            </a:cu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9883" tIns="533279" rIns="179885" bIns="533279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500" kern="1200"/>
            </a:p>
          </p:txBody>
        </p:sp>
        <p:sp>
          <p:nvSpPr>
            <p:cNvPr id="21" name="Freeform: Shape 11">
              <a:extLst>
                <a:ext uri="{FF2B5EF4-FFF2-40B4-BE49-F238E27FC236}">
                  <a16:creationId xmlns:a16="http://schemas.microsoft.com/office/drawing/2014/main" id="{DB3E1FE5-0D1B-1EA2-0422-DDF14440C2AF}"/>
                </a:ext>
              </a:extLst>
            </p:cNvPr>
            <p:cNvSpPr/>
            <p:nvPr/>
          </p:nvSpPr>
          <p:spPr>
            <a:xfrm>
              <a:off x="6572312" y="1840137"/>
              <a:ext cx="394025" cy="1877025"/>
            </a:xfrm>
            <a:custGeom>
              <a:avLst/>
              <a:gdLst>
                <a:gd name="connsiteX0" fmla="*/ 0 w 394025"/>
                <a:gd name="connsiteY0" fmla="*/ 1877025 h 1877025"/>
                <a:gd name="connsiteX1" fmla="*/ 197012 w 394025"/>
                <a:gd name="connsiteY1" fmla="*/ 1877025 h 1877025"/>
                <a:gd name="connsiteX2" fmla="*/ 197012 w 394025"/>
                <a:gd name="connsiteY2" fmla="*/ 0 h 1877025"/>
                <a:gd name="connsiteX3" fmla="*/ 394025 w 394025"/>
                <a:gd name="connsiteY3" fmla="*/ 0 h 187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1877025">
                  <a:moveTo>
                    <a:pt x="0" y="1877025"/>
                  </a:moveTo>
                  <a:lnTo>
                    <a:pt x="197012" y="1877025"/>
                  </a:lnTo>
                  <a:lnTo>
                    <a:pt x="197012" y="0"/>
                  </a:lnTo>
                  <a:lnTo>
                    <a:pt x="394025" y="0"/>
                  </a:lnTo>
                </a:path>
              </a:pathLst>
            </a:cu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2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1764" tIns="890564" rIns="161765" bIns="890565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600" kern="1200"/>
            </a:p>
          </p:txBody>
        </p:sp>
        <p:sp>
          <p:nvSpPr>
            <p:cNvPr id="26" name="Freeform: Shape 12">
              <a:extLst>
                <a:ext uri="{FF2B5EF4-FFF2-40B4-BE49-F238E27FC236}">
                  <a16:creationId xmlns:a16="http://schemas.microsoft.com/office/drawing/2014/main" id="{9BD8597A-3120-0D01-65CD-A2B6E0434143}"/>
                </a:ext>
              </a:extLst>
            </p:cNvPr>
            <p:cNvSpPr/>
            <p:nvPr/>
          </p:nvSpPr>
          <p:spPr>
            <a:xfrm>
              <a:off x="4181527" y="3717162"/>
              <a:ext cx="394025" cy="375405"/>
            </a:xfrm>
            <a:custGeom>
              <a:avLst/>
              <a:gdLst>
                <a:gd name="connsiteX0" fmla="*/ 0 w 394025"/>
                <a:gd name="connsiteY0" fmla="*/ 375405 h 375405"/>
                <a:gd name="connsiteX1" fmla="*/ 197012 w 394025"/>
                <a:gd name="connsiteY1" fmla="*/ 375405 h 375405"/>
                <a:gd name="connsiteX2" fmla="*/ 197012 w 394025"/>
                <a:gd name="connsiteY2" fmla="*/ 0 h 375405"/>
                <a:gd name="connsiteX3" fmla="*/ 394025 w 394025"/>
                <a:gd name="connsiteY3" fmla="*/ 0 h 375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025" h="375405">
                  <a:moveTo>
                    <a:pt x="0" y="375405"/>
                  </a:moveTo>
                  <a:lnTo>
                    <a:pt x="197012" y="375405"/>
                  </a:lnTo>
                  <a:lnTo>
                    <a:pt x="197012" y="0"/>
                  </a:lnTo>
                  <a:lnTo>
                    <a:pt x="394025" y="0"/>
                  </a:lnTo>
                </a:path>
              </a:pathLst>
            </a:cu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107" tIns="174097" rIns="196107" bIns="174097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500" kern="1200"/>
            </a:p>
          </p:txBody>
        </p:sp>
        <p:sp>
          <p:nvSpPr>
            <p:cNvPr id="27" name="Freeform: Shape 13">
              <a:extLst>
                <a:ext uri="{FF2B5EF4-FFF2-40B4-BE49-F238E27FC236}">
                  <a16:creationId xmlns:a16="http://schemas.microsoft.com/office/drawing/2014/main" id="{C19DE1E7-28A1-DED2-46D6-230D61A6201E}"/>
                </a:ext>
              </a:extLst>
            </p:cNvPr>
            <p:cNvSpPr/>
            <p:nvPr/>
          </p:nvSpPr>
          <p:spPr>
            <a:xfrm rot="16200000">
              <a:off x="1568505" y="3642889"/>
              <a:ext cx="4326689" cy="899356"/>
            </a:xfrm>
            <a:custGeom>
              <a:avLst/>
              <a:gdLst>
                <a:gd name="connsiteX0" fmla="*/ 0 w 4326689"/>
                <a:gd name="connsiteY0" fmla="*/ 0 h 899356"/>
                <a:gd name="connsiteX1" fmla="*/ 4326689 w 4326689"/>
                <a:gd name="connsiteY1" fmla="*/ 0 h 899356"/>
                <a:gd name="connsiteX2" fmla="*/ 4326689 w 4326689"/>
                <a:gd name="connsiteY2" fmla="*/ 899356 h 899356"/>
                <a:gd name="connsiteX3" fmla="*/ 0 w 4326689"/>
                <a:gd name="connsiteY3" fmla="*/ 899356 h 899356"/>
                <a:gd name="connsiteX4" fmla="*/ 0 w 4326689"/>
                <a:gd name="connsiteY4" fmla="*/ 0 h 89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6689" h="899356">
                  <a:moveTo>
                    <a:pt x="0" y="0"/>
                  </a:moveTo>
                  <a:lnTo>
                    <a:pt x="4326689" y="0"/>
                  </a:lnTo>
                  <a:lnTo>
                    <a:pt x="4326689" y="899356"/>
                  </a:lnTo>
                  <a:lnTo>
                    <a:pt x="0" y="89935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779" tIns="17780" rIns="17780" bIns="17779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kern="1200" dirty="0"/>
                <a:t>PROGETTI CAMPIONATI</a:t>
              </a:r>
            </a:p>
          </p:txBody>
        </p:sp>
        <p:sp>
          <p:nvSpPr>
            <p:cNvPr id="28" name="Freeform: Shape 14">
              <a:extLst>
                <a:ext uri="{FF2B5EF4-FFF2-40B4-BE49-F238E27FC236}">
                  <a16:creationId xmlns:a16="http://schemas.microsoft.com/office/drawing/2014/main" id="{3E3DD0FF-1F7E-0586-4208-FABF57D879F9}"/>
                </a:ext>
              </a:extLst>
            </p:cNvPr>
            <p:cNvSpPr/>
            <p:nvPr/>
          </p:nvSpPr>
          <p:spPr>
            <a:xfrm>
              <a:off x="4575552" y="3416838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800" kern="1200" dirty="0">
                  <a:latin typeface="Aptos" panose="02110004020202020204"/>
                  <a:ea typeface="+mn-ea"/>
                  <a:cs typeface="+mn-cs"/>
                </a:rPr>
                <a:t>PROFILI DI RISCHIO</a:t>
              </a:r>
            </a:p>
          </p:txBody>
        </p:sp>
        <p:sp>
          <p:nvSpPr>
            <p:cNvPr id="29" name="Freeform: Shape 15">
              <a:extLst>
                <a:ext uri="{FF2B5EF4-FFF2-40B4-BE49-F238E27FC236}">
                  <a16:creationId xmlns:a16="http://schemas.microsoft.com/office/drawing/2014/main" id="{06936BFB-24E2-76E5-E458-BBC9A1794232}"/>
                </a:ext>
              </a:extLst>
            </p:cNvPr>
            <p:cNvSpPr/>
            <p:nvPr/>
          </p:nvSpPr>
          <p:spPr>
            <a:xfrm>
              <a:off x="6939703" y="1539813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chemeClr val="accent1">
                      <a:lumMod val="75000"/>
                    </a:schemeClr>
                  </a:solidFill>
                </a:rPr>
                <a:t>APPALTI</a:t>
              </a:r>
            </a:p>
          </p:txBody>
        </p:sp>
        <p:sp>
          <p:nvSpPr>
            <p:cNvPr id="30" name="Freeform: Shape 16">
              <a:extLst>
                <a:ext uri="{FF2B5EF4-FFF2-40B4-BE49-F238E27FC236}">
                  <a16:creationId xmlns:a16="http://schemas.microsoft.com/office/drawing/2014/main" id="{36EB3D76-4CA2-381E-6C6F-0246B36E57D1}"/>
                </a:ext>
              </a:extLst>
            </p:cNvPr>
            <p:cNvSpPr/>
            <p:nvPr/>
          </p:nvSpPr>
          <p:spPr>
            <a:xfrm>
              <a:off x="6939703" y="2290623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chemeClr val="accent1">
                      <a:lumMod val="75000"/>
                    </a:schemeClr>
                  </a:solidFill>
                  <a:latin typeface="Aptos" panose="02110004020202020204"/>
                  <a:ea typeface="+mn-ea"/>
                  <a:cs typeface="+mn-cs"/>
                </a:rPr>
                <a:t>GESTIONE DEI CONTRATTI</a:t>
              </a:r>
            </a:p>
          </p:txBody>
        </p:sp>
        <p:sp>
          <p:nvSpPr>
            <p:cNvPr id="31" name="Freeform: Shape 17">
              <a:extLst>
                <a:ext uri="{FF2B5EF4-FFF2-40B4-BE49-F238E27FC236}">
                  <a16:creationId xmlns:a16="http://schemas.microsoft.com/office/drawing/2014/main" id="{DC6E5614-D123-A1BB-83D4-B0B93BD5F271}"/>
                </a:ext>
              </a:extLst>
            </p:cNvPr>
            <p:cNvSpPr/>
            <p:nvPr/>
          </p:nvSpPr>
          <p:spPr>
            <a:xfrm>
              <a:off x="6939703" y="3041433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  <a:ln w="1905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rgbClr val="156082">
                      <a:lumMod val="75000"/>
                    </a:srgbClr>
                  </a:solidFill>
                  <a:latin typeface="Aptos" panose="02110004020202020204"/>
                  <a:ea typeface="+mn-ea"/>
                  <a:cs typeface="+mn-cs"/>
                </a:rPr>
                <a:t>AMMISSIBILITÁ</a:t>
              </a:r>
            </a:p>
          </p:txBody>
        </p:sp>
        <p:sp>
          <p:nvSpPr>
            <p:cNvPr id="64" name="Freeform: Shape 18">
              <a:extLst>
                <a:ext uri="{FF2B5EF4-FFF2-40B4-BE49-F238E27FC236}">
                  <a16:creationId xmlns:a16="http://schemas.microsoft.com/office/drawing/2014/main" id="{78C6D879-06EF-739B-A22A-A3544F8A2CDD}"/>
                </a:ext>
              </a:extLst>
            </p:cNvPr>
            <p:cNvSpPr/>
            <p:nvPr/>
          </p:nvSpPr>
          <p:spPr>
            <a:xfrm>
              <a:off x="6939703" y="3792243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  <a:ln w="1905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rgbClr val="156082">
                      <a:lumMod val="75000"/>
                    </a:srgbClr>
                  </a:solidFill>
                  <a:latin typeface="Aptos" panose="02110004020202020204"/>
                  <a:ea typeface="+mn-ea"/>
                  <a:cs typeface="+mn-cs"/>
                </a:rPr>
                <a:t>CONCENTRAZIONE</a:t>
              </a:r>
            </a:p>
          </p:txBody>
        </p:sp>
        <p:sp>
          <p:nvSpPr>
            <p:cNvPr id="65" name="Freeform: Shape 19">
              <a:extLst>
                <a:ext uri="{FF2B5EF4-FFF2-40B4-BE49-F238E27FC236}">
                  <a16:creationId xmlns:a16="http://schemas.microsoft.com/office/drawing/2014/main" id="{627A5F9F-8550-336A-E2D8-7B4E0C73CED3}"/>
                </a:ext>
              </a:extLst>
            </p:cNvPr>
            <p:cNvSpPr/>
            <p:nvPr/>
          </p:nvSpPr>
          <p:spPr>
            <a:xfrm>
              <a:off x="6939703" y="4543053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  <a:ln w="1905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rgbClr val="156082">
                      <a:lumMod val="75000"/>
                    </a:srgbClr>
                  </a:solidFill>
                  <a:latin typeface="Aptos" panose="02110004020202020204"/>
                  <a:ea typeface="+mn-ea"/>
                  <a:cs typeface="+mn-cs"/>
                </a:rPr>
                <a:t>PRESTAZIONE</a:t>
              </a:r>
            </a:p>
          </p:txBody>
        </p:sp>
        <p:sp>
          <p:nvSpPr>
            <p:cNvPr id="66" name="Freeform: Shape 20">
              <a:extLst>
                <a:ext uri="{FF2B5EF4-FFF2-40B4-BE49-F238E27FC236}">
                  <a16:creationId xmlns:a16="http://schemas.microsoft.com/office/drawing/2014/main" id="{AF8FBC4F-49C3-93B1-D755-4E7B323DF1D0}"/>
                </a:ext>
              </a:extLst>
            </p:cNvPr>
            <p:cNvSpPr/>
            <p:nvPr/>
          </p:nvSpPr>
          <p:spPr>
            <a:xfrm>
              <a:off x="6939703" y="5293864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AEC"/>
            </a:solidFill>
            <a:ln w="19050" cap="flat" cmpd="sng" algn="ctr">
              <a:solidFill>
                <a:prstClr val="white">
                  <a:hueOff val="0"/>
                  <a:satOff val="0"/>
                  <a:lumOff val="0"/>
                  <a:alphaOff val="0"/>
                </a:prst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600" b="1" kern="1200" dirty="0">
                  <a:solidFill>
                    <a:srgbClr val="156082">
                      <a:lumMod val="75000"/>
                    </a:srgbClr>
                  </a:solidFill>
                  <a:latin typeface="Aptos" panose="02110004020202020204"/>
                  <a:ea typeface="+mn-ea"/>
                  <a:cs typeface="+mn-cs"/>
                </a:rPr>
                <a:t>RAGIONEVOLEZZA</a:t>
              </a:r>
            </a:p>
          </p:txBody>
        </p:sp>
        <p:sp>
          <p:nvSpPr>
            <p:cNvPr id="67" name="Freeform: Shape 21">
              <a:extLst>
                <a:ext uri="{FF2B5EF4-FFF2-40B4-BE49-F238E27FC236}">
                  <a16:creationId xmlns:a16="http://schemas.microsoft.com/office/drawing/2014/main" id="{4A2DB28B-AB28-E96A-C895-66F6022E6871}"/>
                </a:ext>
              </a:extLst>
            </p:cNvPr>
            <p:cNvSpPr/>
            <p:nvPr/>
          </p:nvSpPr>
          <p:spPr>
            <a:xfrm>
              <a:off x="4575552" y="4167648"/>
              <a:ext cx="1970125" cy="600648"/>
            </a:xfrm>
            <a:custGeom>
              <a:avLst/>
              <a:gdLst>
                <a:gd name="connsiteX0" fmla="*/ 0 w 1970125"/>
                <a:gd name="connsiteY0" fmla="*/ 0 h 600648"/>
                <a:gd name="connsiteX1" fmla="*/ 1970125 w 1970125"/>
                <a:gd name="connsiteY1" fmla="*/ 0 h 600648"/>
                <a:gd name="connsiteX2" fmla="*/ 1970125 w 1970125"/>
                <a:gd name="connsiteY2" fmla="*/ 600648 h 600648"/>
                <a:gd name="connsiteX3" fmla="*/ 0 w 1970125"/>
                <a:gd name="connsiteY3" fmla="*/ 600648 h 600648"/>
                <a:gd name="connsiteX4" fmla="*/ 0 w 1970125"/>
                <a:gd name="connsiteY4" fmla="*/ 0 h 60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125" h="600648">
                  <a:moveTo>
                    <a:pt x="0" y="0"/>
                  </a:moveTo>
                  <a:lnTo>
                    <a:pt x="1970125" y="0"/>
                  </a:lnTo>
                  <a:lnTo>
                    <a:pt x="1970125" y="600648"/>
                  </a:lnTo>
                  <a:lnTo>
                    <a:pt x="0" y="6006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latin typeface="Aptos" panose="02110004020202020204"/>
                  <a:ea typeface="+mn-ea"/>
                  <a:cs typeface="+mn-cs"/>
                </a:rPr>
                <a:t>VERIFICA DOPPIO </a:t>
              </a:r>
            </a:p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1300" kern="1200" dirty="0">
                  <a:latin typeface="Aptos" panose="02110004020202020204"/>
                  <a:ea typeface="+mn-ea"/>
                  <a:cs typeface="+mn-cs"/>
                </a:rPr>
                <a:t>FINANZIAMENTO / CUMULO</a:t>
              </a:r>
            </a:p>
          </p:txBody>
        </p:sp>
        <p:sp>
          <p:nvSpPr>
            <p:cNvPr id="68" name="Rectangle 3">
              <a:extLst>
                <a:ext uri="{FF2B5EF4-FFF2-40B4-BE49-F238E27FC236}">
                  <a16:creationId xmlns:a16="http://schemas.microsoft.com/office/drawing/2014/main" id="{4E9041CD-32DD-1F4A-BE62-56BC8F0AB79C}"/>
                </a:ext>
              </a:extLst>
            </p:cNvPr>
            <p:cNvSpPr/>
            <p:nvPr/>
          </p:nvSpPr>
          <p:spPr>
            <a:xfrm>
              <a:off x="5360672" y="4703964"/>
              <a:ext cx="1109270" cy="398834"/>
            </a:xfrm>
            <a:prstGeom prst="rect">
              <a:avLst/>
            </a:prstGeom>
            <a:solidFill>
              <a:srgbClr val="F0FAE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i="1" dirty="0">
                  <a:solidFill>
                    <a:schemeClr val="tx1"/>
                  </a:solidFill>
                </a:rPr>
                <a:t>FOCUS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026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D344A-A5CF-1EEB-7117-8667819B6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36395F2E-38FE-A1A7-9754-23442BE7DADE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11311A-6156-4900-F50B-FCE07BC03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1AC6B2-155D-3FA9-909C-36D21388599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" name="Rettangolo con angoli arrotondati 6">
            <a:extLst>
              <a:ext uri="{FF2B5EF4-FFF2-40B4-BE49-F238E27FC236}">
                <a16:creationId xmlns:a16="http://schemas.microsoft.com/office/drawing/2014/main" id="{A8937159-47B8-483C-A6A9-31D93262A652}"/>
              </a:ext>
            </a:extLst>
          </p:cNvPr>
          <p:cNvSpPr/>
          <p:nvPr/>
        </p:nvSpPr>
        <p:spPr>
          <a:xfrm>
            <a:off x="630934" y="699394"/>
            <a:ext cx="8114231" cy="837575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CONTENUTI REPORT: ANALISI ELEMENTI DI SIMILITUDINE</a:t>
            </a:r>
          </a:p>
        </p:txBody>
      </p:sp>
      <p:cxnSp>
        <p:nvCxnSpPr>
          <p:cNvPr id="3" name="Straight Connector 20">
            <a:extLst>
              <a:ext uri="{FF2B5EF4-FFF2-40B4-BE49-F238E27FC236}">
                <a16:creationId xmlns:a16="http://schemas.microsoft.com/office/drawing/2014/main" id="{D8E35BE2-5B9C-16A7-29DD-F0E78C849AC0}"/>
              </a:ext>
            </a:extLst>
          </p:cNvPr>
          <p:cNvCxnSpPr>
            <a:cxnSpLocks/>
          </p:cNvCxnSpPr>
          <p:nvPr/>
        </p:nvCxnSpPr>
        <p:spPr>
          <a:xfrm>
            <a:off x="768485" y="2818270"/>
            <a:ext cx="0" cy="306186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21">
            <a:extLst>
              <a:ext uri="{FF2B5EF4-FFF2-40B4-BE49-F238E27FC236}">
                <a16:creationId xmlns:a16="http://schemas.microsoft.com/office/drawing/2014/main" id="{891EF98C-9DD1-63EA-E72A-AEE94E6F4D4F}"/>
              </a:ext>
            </a:extLst>
          </p:cNvPr>
          <p:cNvSpPr/>
          <p:nvPr/>
        </p:nvSpPr>
        <p:spPr>
          <a:xfrm>
            <a:off x="647381" y="2994470"/>
            <a:ext cx="243191" cy="252919"/>
          </a:xfrm>
          <a:prstGeom prst="ellipse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214D3223-021E-FA80-EBDC-61A5ECEFCC04}"/>
              </a:ext>
            </a:extLst>
          </p:cNvPr>
          <p:cNvSpPr txBox="1"/>
          <p:nvPr/>
        </p:nvSpPr>
        <p:spPr>
          <a:xfrm>
            <a:off x="982028" y="2923065"/>
            <a:ext cx="10598157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Per le spese non relative al personale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verificare all’interno delle fatture per acquisto di beni la presenza del CUP. </a:t>
            </a:r>
          </a:p>
          <a:p>
            <a:endParaRPr lang="it-IT" sz="1600" dirty="0">
              <a:solidFill>
                <a:srgbClr val="000000"/>
              </a:solidFill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rgbClr val="00000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Per le spese di personale</a:t>
            </a:r>
          </a:p>
          <a:p>
            <a:pPr marL="285750" marR="57785" lvl="0" indent="-285750" algn="just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Verificare il periodo di svolgimento delle attività;</a:t>
            </a:r>
          </a:p>
          <a:p>
            <a:pPr marL="285750" marR="57785" lvl="0" indent="-285750" algn="just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Verificare rispetto ai progetti estratti dalle banche dati a disposizione se esiste sovrapposizione di periodo di svolgimento di attività;</a:t>
            </a:r>
          </a:p>
          <a:p>
            <a:pPr marL="285750" marR="57785" lvl="0" indent="-285750" algn="just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Nel caso di sovrapposizione di progetti acquisire dal beneficiario il Gruppo di Lavoro;</a:t>
            </a:r>
          </a:p>
          <a:p>
            <a:pPr marL="285750" marR="57785" lvl="0" indent="-285750" algn="just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In caso di numerosi progetti sovrapponibili valutare la possibilità di acquisire a campione detti Gruppi di Lavoro;</a:t>
            </a:r>
          </a:p>
          <a:p>
            <a:pPr marL="285750" marR="57785" lvl="0" indent="-285750" algn="just">
              <a:spcBef>
                <a:spcPts val="100"/>
              </a:spcBef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Nel caso in cui uno dei ricercatori/dipendenti rendicontati sul progetto oggetto di controllo compare negli elenchi di un progetto concomitante e sovrapponibile cronologicamente, acquisire i </a:t>
            </a:r>
            <a:r>
              <a:rPr lang="it-IT" sz="16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timesheets</a:t>
            </a:r>
            <a:r>
              <a:rPr lang="it-IT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 del Gruppo di Lavoro.</a:t>
            </a:r>
          </a:p>
        </p:txBody>
      </p:sp>
      <p:sp>
        <p:nvSpPr>
          <p:cNvPr id="8" name="Oval 24">
            <a:extLst>
              <a:ext uri="{FF2B5EF4-FFF2-40B4-BE49-F238E27FC236}">
                <a16:creationId xmlns:a16="http://schemas.microsoft.com/office/drawing/2014/main" id="{DB19048A-7B6E-8A95-619B-FCF9E9C462EF}"/>
              </a:ext>
            </a:extLst>
          </p:cNvPr>
          <p:cNvSpPr/>
          <p:nvPr/>
        </p:nvSpPr>
        <p:spPr>
          <a:xfrm>
            <a:off x="652000" y="3747229"/>
            <a:ext cx="243191" cy="252919"/>
          </a:xfrm>
          <a:prstGeom prst="ellipse">
            <a:avLst/>
          </a:prstGeom>
          <a:solidFill>
            <a:srgbClr val="297A3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247334B-18F9-76EC-7165-E3A2870FA73B}"/>
              </a:ext>
            </a:extLst>
          </p:cNvPr>
          <p:cNvSpPr txBox="1"/>
          <p:nvPr/>
        </p:nvSpPr>
        <p:spPr>
          <a:xfrm>
            <a:off x="768485" y="1995264"/>
            <a:ext cx="100493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180" marR="57785" indent="-6350" algn="just">
              <a:spcAft>
                <a:spcPts val="25"/>
              </a:spcAft>
              <a:buNone/>
            </a:pPr>
            <a:r>
              <a:rPr lang="it-IT" dirty="0"/>
              <a:t>Per la </a:t>
            </a:r>
            <a:r>
              <a:rPr lang="it-IT" b="1" dirty="0"/>
              <a:t>verifica del cumulo/doppio finanziamento</a:t>
            </a:r>
            <a:r>
              <a:rPr lang="it-IT" dirty="0"/>
              <a:t>, nel caso emergessero altri progetti finanziati con risorse pubbliche è necessario: </a:t>
            </a:r>
          </a:p>
        </p:txBody>
      </p:sp>
    </p:spTree>
    <p:extLst>
      <p:ext uri="{BB962C8B-B14F-4D97-AF65-F5344CB8AC3E}">
        <p14:creationId xmlns:p14="http://schemas.microsoft.com/office/powerpoint/2010/main" val="3177212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4BEA4-2FF2-9541-F69A-6551954B1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5989F939-9167-F97F-0F87-61CA82915AA6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75B0C4-7832-0CB6-696F-6EA8459F6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11A928-DF6D-55CA-5833-A02335C8D17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pic>
        <p:nvPicPr>
          <p:cNvPr id="7" name="Immagine 1" descr="Immagine che contiene testo, schermata, linea, numero&#10;&#10;Descrizione generata automaticamente">
            <a:extLst>
              <a:ext uri="{FF2B5EF4-FFF2-40B4-BE49-F238E27FC236}">
                <a16:creationId xmlns:a16="http://schemas.microsoft.com/office/drawing/2014/main" id="{72FF7070-44C6-65E9-2E46-389074BA1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976" y="3027946"/>
            <a:ext cx="10522047" cy="2041526"/>
          </a:xfrm>
          <a:prstGeom prst="rect">
            <a:avLst/>
          </a:prstGeom>
          <a:ln w="12700" cap="sq">
            <a:solidFill>
              <a:srgbClr val="000000"/>
            </a:solidFill>
            <a:prstDash val="sysDot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ttangolo con angoli arrotondati 6">
            <a:extLst>
              <a:ext uri="{FF2B5EF4-FFF2-40B4-BE49-F238E27FC236}">
                <a16:creationId xmlns:a16="http://schemas.microsoft.com/office/drawing/2014/main" id="{7DF0A7F1-7C0E-7573-82B7-13AD2DEFB419}"/>
              </a:ext>
            </a:extLst>
          </p:cNvPr>
          <p:cNvSpPr/>
          <p:nvPr/>
        </p:nvSpPr>
        <p:spPr>
          <a:xfrm>
            <a:off x="630934" y="699394"/>
            <a:ext cx="8114231" cy="837575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CONTENUTI REPORT: ANALISI TEMPORALE PROGETTI CORRELATI 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CBFE5602-A94F-599B-CF2E-309832F1D7AD}"/>
              </a:ext>
            </a:extLst>
          </p:cNvPr>
          <p:cNvSpPr/>
          <p:nvPr/>
        </p:nvSpPr>
        <p:spPr>
          <a:xfrm rot="2485881">
            <a:off x="8264180" y="572746"/>
            <a:ext cx="1100089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FOCUS</a:t>
            </a:r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id="{123626B4-4C46-A7CF-FF9F-54ADC421BB92}"/>
              </a:ext>
            </a:extLst>
          </p:cNvPr>
          <p:cNvSpPr/>
          <p:nvPr/>
        </p:nvSpPr>
        <p:spPr>
          <a:xfrm>
            <a:off x="503535" y="1812209"/>
            <a:ext cx="11184930" cy="1167071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3180" marR="57785" indent="-6350" algn="just">
              <a:spcAft>
                <a:spcPts val="25"/>
              </a:spcAft>
              <a:buNone/>
            </a:pPr>
            <a:r>
              <a:rPr lang="it-IT" sz="1800" dirty="0">
                <a:solidFill>
                  <a:schemeClr val="tx1"/>
                </a:solidFill>
              </a:rPr>
              <a:t>Oltre ad una serie di report e tabelle che riproducono i dati principali dei progetti interessati, è elaborata una </a:t>
            </a:r>
            <a:r>
              <a:rPr lang="it-IT" sz="1800" b="1" dirty="0">
                <a:solidFill>
                  <a:schemeClr val="tx1"/>
                </a:solidFill>
              </a:rPr>
              <a:t>versione grafica della sovrapposizione temporale degli stessi </a:t>
            </a:r>
            <a:r>
              <a:rPr lang="it-IT" sz="1800" dirty="0">
                <a:solidFill>
                  <a:schemeClr val="tx1"/>
                </a:solidFill>
              </a:rPr>
              <a:t>al fine di fornire una rappresentazione immediata delle eventuali simultaneità.</a:t>
            </a:r>
          </a:p>
          <a:p>
            <a:pPr marL="43180" marR="57785" indent="-6350" algn="just">
              <a:spcAft>
                <a:spcPts val="25"/>
              </a:spcAft>
              <a:buNone/>
            </a:pP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11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5896B0-1089-8C2F-6BDD-EABCEB58D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0F9A42D8-CE9A-292A-D40B-AEAA5255889B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9833794-4D0E-8C01-E900-7E70BC7D6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A1773B-1028-2C9C-B2DC-7E0DD5FE7D5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3AAB6506-8FBC-7A92-34CF-AB7EB0179945}"/>
              </a:ext>
            </a:extLst>
          </p:cNvPr>
          <p:cNvSpPr/>
          <p:nvPr/>
        </p:nvSpPr>
        <p:spPr>
          <a:xfrm>
            <a:off x="630934" y="699395"/>
            <a:ext cx="8383757" cy="852314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CONTENUTI REPORT: VERIFICA DOPPIO FINANZIAMENTO / CUMULO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Diagramma 5">
            <a:extLst>
              <a:ext uri="{FF2B5EF4-FFF2-40B4-BE49-F238E27FC236}">
                <a16:creationId xmlns:a16="http://schemas.microsoft.com/office/drawing/2014/main" id="{8D5E15C6-D2E8-9FF8-54A3-494AC03E9F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2416156"/>
              </p:ext>
            </p:extLst>
          </p:nvPr>
        </p:nvGraphicFramePr>
        <p:xfrm>
          <a:off x="1083592" y="1414805"/>
          <a:ext cx="10325100" cy="451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E3735D98-2060-C025-8F69-9A51FDBBF378}"/>
              </a:ext>
            </a:extLst>
          </p:cNvPr>
          <p:cNvSpPr/>
          <p:nvPr/>
        </p:nvSpPr>
        <p:spPr>
          <a:xfrm rot="2485881">
            <a:off x="8464646" y="663031"/>
            <a:ext cx="1100089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FOCUS</a:t>
            </a:r>
          </a:p>
        </p:txBody>
      </p:sp>
    </p:spTree>
    <p:extLst>
      <p:ext uri="{BB962C8B-B14F-4D97-AF65-F5344CB8AC3E}">
        <p14:creationId xmlns:p14="http://schemas.microsoft.com/office/powerpoint/2010/main" val="147212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03D40-04BF-9E83-2654-93B50AEB8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F975EE-7EF1-2A3A-0E39-EF3E1A554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3D9571-45BF-3F0B-1BA3-38DA63206AE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60235770-BD89-4DA6-7350-40CB1E177955}"/>
              </a:ext>
            </a:extLst>
          </p:cNvPr>
          <p:cNvSpPr/>
          <p:nvPr/>
        </p:nvSpPr>
        <p:spPr>
          <a:xfrm>
            <a:off x="1802509" y="2909195"/>
            <a:ext cx="8383757" cy="852314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Grazie per </a:t>
            </a:r>
            <a:r>
              <a:rPr lang="en-US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l’attenzione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58942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88031A5-0EA0-239B-A33B-6C027DF6E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2F61B89-E5A9-F835-F1FD-2E4A123B4478}"/>
              </a:ext>
            </a:extLst>
          </p:cNvPr>
          <p:cNvSpPr txBox="1"/>
          <p:nvPr/>
        </p:nvSpPr>
        <p:spPr>
          <a:xfrm>
            <a:off x="870521" y="1902406"/>
            <a:ext cx="10124581" cy="33672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it-IT" sz="2800" b="1" dirty="0">
                <a:solidFill>
                  <a:srgbClr val="297A38"/>
                </a:solidFill>
                <a:latin typeface="Aptos corpo"/>
                <a:ea typeface="Times New Roman" panose="02020603050405020304" pitchFamily="18" charset="0"/>
                <a:cs typeface="Times New Roman" panose="02020603050405020304" pitchFamily="18" charset="0"/>
              </a:rPr>
              <a:t>A – Procedura di verifica del conflitto di Interessi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100" b="1" noProof="0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A1 – Procedura </a:t>
            </a:r>
            <a:r>
              <a:rPr lang="it-IT" sz="2100" b="1" noProof="0" dirty="0" err="1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CoI</a:t>
            </a:r>
            <a:r>
              <a:rPr lang="it-IT" sz="2100" b="1" noProof="0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 personale </a:t>
            </a:r>
            <a:r>
              <a:rPr lang="it-IT" sz="2100" b="1" noProof="0" dirty="0" err="1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AdA</a:t>
            </a:r>
            <a:endParaRPr lang="it-IT" sz="2100" b="1" noProof="0" dirty="0">
              <a:solidFill>
                <a:srgbClr val="297A38"/>
              </a:solidFill>
              <a:latin typeface="Aptos corpo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1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A2 – Procedura </a:t>
            </a:r>
            <a:r>
              <a:rPr lang="it-IT" sz="2100" b="1" dirty="0" err="1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CoI</a:t>
            </a:r>
            <a:r>
              <a:rPr lang="it-IT" sz="21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 funzioni </a:t>
            </a:r>
            <a:r>
              <a:rPr lang="it-IT" sz="2100" b="1" dirty="0" err="1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AdA</a:t>
            </a:r>
            <a:endParaRPr lang="it-IT" sz="2100" b="1" dirty="0">
              <a:solidFill>
                <a:srgbClr val="297A38"/>
              </a:solidFill>
              <a:latin typeface="Aptos corpo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900" b="1" i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Focus</a:t>
            </a:r>
            <a:r>
              <a:rPr lang="it-IT" sz="19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: Azioni di verifica delle dichiarazioni rese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900" b="1" i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Focus</a:t>
            </a:r>
            <a:r>
              <a:rPr lang="it-IT" sz="19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: Collaboration tool</a:t>
            </a:r>
          </a:p>
          <a:p>
            <a:pPr lvl="0">
              <a:spcAft>
                <a:spcPts val="600"/>
              </a:spcAft>
            </a:pPr>
            <a:endParaRPr lang="it-IT" b="1" dirty="0">
              <a:solidFill>
                <a:srgbClr val="297A38"/>
              </a:solidFill>
              <a:latin typeface="Aptos corpo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b="1" dirty="0">
                <a:solidFill>
                  <a:srgbClr val="297A38"/>
                </a:solidFill>
                <a:latin typeface="Aptos corpo"/>
                <a:ea typeface="Times New Roman" panose="02020603050405020304" pitchFamily="18" charset="0"/>
                <a:cs typeface="Times New Roman" panose="02020603050405020304" pitchFamily="18" charset="0"/>
              </a:rPr>
              <a:t>B – Utilizzo estensivo ARACHNE e altre banche dati per analisi preliminari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1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Focus: Fase di raccolta dati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1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Contenuti report ARACHNE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it-IT" b="1" dirty="0">
              <a:solidFill>
                <a:srgbClr val="297A38"/>
              </a:solidFill>
              <a:latin typeface="Aptos corpo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it-IT" sz="3600" b="1" noProof="0" dirty="0">
              <a:latin typeface="Aptos corpo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5AD485-4A1B-00E2-69B9-7915BA964D50}"/>
              </a:ext>
            </a:extLst>
          </p:cNvPr>
          <p:cNvSpPr txBox="1"/>
          <p:nvPr/>
        </p:nvSpPr>
        <p:spPr>
          <a:xfrm>
            <a:off x="870521" y="800298"/>
            <a:ext cx="4985533" cy="5238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it-IT" sz="3600" b="1" kern="1200" dirty="0">
                <a:solidFill>
                  <a:srgbClr val="297A38"/>
                </a:solidFill>
                <a:latin typeface="+mj-lt"/>
                <a:ea typeface="+mj-ea"/>
                <a:cs typeface="+mj-cs"/>
              </a:rPr>
              <a:t>AGENDA:</a:t>
            </a:r>
            <a:endParaRPr lang="en-US" sz="3600" b="1" kern="1200" dirty="0">
              <a:solidFill>
                <a:srgbClr val="297A38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60430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0BC6F-ADEA-0186-B741-3F708623C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A6855F4B-C69C-8EDC-DE26-53AE0B20607F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FFBC417-7085-4E0B-8F20-52F97929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3</a:t>
            </a:fld>
            <a:endParaRPr lang="it-IT"/>
          </a:p>
        </p:txBody>
      </p:sp>
      <p:sp>
        <p:nvSpPr>
          <p:cNvPr id="11" name="Segnaposto piè di pagina 10">
            <a:extLst>
              <a:ext uri="{FF2B5EF4-FFF2-40B4-BE49-F238E27FC236}">
                <a16:creationId xmlns:a16="http://schemas.microsoft.com/office/drawing/2014/main" id="{76A83B92-716E-2D31-FDA4-E7E46FE6EAD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13" name="Rettangolo con angoli arrotondati 6">
            <a:extLst>
              <a:ext uri="{FF2B5EF4-FFF2-40B4-BE49-F238E27FC236}">
                <a16:creationId xmlns:a16="http://schemas.microsoft.com/office/drawing/2014/main" id="{1020A9B1-47BE-6F08-8396-A3BC8B457533}"/>
              </a:ext>
            </a:extLst>
          </p:cNvPr>
          <p:cNvSpPr/>
          <p:nvPr/>
        </p:nvSpPr>
        <p:spPr>
          <a:xfrm>
            <a:off x="621748" y="540734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b="1" dirty="0"/>
              <a:t>PROCESSO ORGANIZZATIVO INTERNO – </a:t>
            </a:r>
            <a:r>
              <a:rPr lang="it-IT" sz="2400" i="1" dirty="0"/>
              <a:t>FLOW CHART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94C9AC17-EAF0-B458-9EF9-619D463C92F0}"/>
              </a:ext>
            </a:extLst>
          </p:cNvPr>
          <p:cNvGrpSpPr/>
          <p:nvPr/>
        </p:nvGrpSpPr>
        <p:grpSpPr>
          <a:xfrm>
            <a:off x="354068" y="1202627"/>
            <a:ext cx="11156635" cy="5250926"/>
            <a:chOff x="363495" y="1438788"/>
            <a:chExt cx="11156635" cy="5250926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22F36F22-7B35-1A02-4CA6-97B7FAF69C5B}"/>
                </a:ext>
              </a:extLst>
            </p:cNvPr>
            <p:cNvGrpSpPr/>
            <p:nvPr/>
          </p:nvGrpSpPr>
          <p:grpSpPr>
            <a:xfrm>
              <a:off x="363495" y="1438788"/>
              <a:ext cx="11156635" cy="5250926"/>
              <a:chOff x="178688" y="326293"/>
              <a:chExt cx="10858092" cy="6582489"/>
            </a:xfrm>
          </p:grpSpPr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2E836F39-890B-4F28-8B69-39FCE9394663}"/>
                  </a:ext>
                </a:extLst>
              </p:cNvPr>
              <p:cNvSpPr/>
              <p:nvPr/>
            </p:nvSpPr>
            <p:spPr>
              <a:xfrm>
                <a:off x="6645385" y="362178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20" name="Rettangolo con angoli arrotondati 19">
                <a:extLst>
                  <a:ext uri="{FF2B5EF4-FFF2-40B4-BE49-F238E27FC236}">
                    <a16:creationId xmlns:a16="http://schemas.microsoft.com/office/drawing/2014/main" id="{1BC17DB8-FABB-BD75-55F1-D3BD047A0684}"/>
                  </a:ext>
                </a:extLst>
              </p:cNvPr>
              <p:cNvSpPr/>
              <p:nvPr/>
            </p:nvSpPr>
            <p:spPr>
              <a:xfrm>
                <a:off x="1595804" y="1987695"/>
                <a:ext cx="9440976" cy="1999469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  <a:alpha val="46000"/>
                </a:schemeClr>
              </a:solidFill>
              <a:ln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59FF94B4-D05F-910A-487C-FB48BB837009}"/>
                  </a:ext>
                </a:extLst>
              </p:cNvPr>
              <p:cNvSpPr/>
              <p:nvPr/>
            </p:nvSpPr>
            <p:spPr>
              <a:xfrm>
                <a:off x="2359245" y="361686"/>
                <a:ext cx="2143586" cy="6546604"/>
              </a:xfrm>
              <a:prstGeom prst="rect">
                <a:avLst/>
              </a:prstGeom>
              <a:solidFill>
                <a:schemeClr val="accent1"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632817D1-4368-8388-0FA8-AD8EB386919F}"/>
                  </a:ext>
                </a:extLst>
              </p:cNvPr>
              <p:cNvSpPr/>
              <p:nvPr/>
            </p:nvSpPr>
            <p:spPr>
              <a:xfrm>
                <a:off x="4506111" y="361686"/>
                <a:ext cx="2143586" cy="654660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389E5C2D-FA50-640F-AE7D-D2B94F3BE176}"/>
                  </a:ext>
                </a:extLst>
              </p:cNvPr>
              <p:cNvSpPr/>
              <p:nvPr/>
            </p:nvSpPr>
            <p:spPr>
              <a:xfrm>
                <a:off x="8794712" y="326293"/>
                <a:ext cx="2143586" cy="654660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  <a:alpha val="3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b="1"/>
              </a:p>
            </p:txBody>
          </p:sp>
          <p:sp>
            <p:nvSpPr>
              <p:cNvPr id="24" name="Elaborazione predefinita 23">
                <a:extLst>
                  <a:ext uri="{FF2B5EF4-FFF2-40B4-BE49-F238E27FC236}">
                    <a16:creationId xmlns:a16="http://schemas.microsoft.com/office/drawing/2014/main" id="{1F177182-1802-637E-392C-93AD2678DBEE}"/>
                  </a:ext>
                </a:extLst>
              </p:cNvPr>
              <p:cNvSpPr/>
              <p:nvPr/>
            </p:nvSpPr>
            <p:spPr>
              <a:xfrm>
                <a:off x="4681734" y="678549"/>
                <a:ext cx="1764198" cy="354029"/>
              </a:xfrm>
              <a:prstGeom prst="flowChartPredefined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CAMPIONAMENTO</a:t>
                </a:r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C64D34F9-711B-2287-A62E-9A94B57A399E}"/>
                  </a:ext>
                </a:extLst>
              </p:cNvPr>
              <p:cNvSpPr txBox="1"/>
              <p:nvPr/>
            </p:nvSpPr>
            <p:spPr>
              <a:xfrm>
                <a:off x="5330251" y="381580"/>
                <a:ext cx="374863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EQ</a:t>
                </a:r>
              </a:p>
            </p:txBody>
          </p:sp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6D930A49-BEEF-0BE0-637D-202FD94A5C35}"/>
                  </a:ext>
                </a:extLst>
              </p:cNvPr>
              <p:cNvSpPr txBox="1"/>
              <p:nvPr/>
            </p:nvSpPr>
            <p:spPr>
              <a:xfrm>
                <a:off x="6813773" y="381580"/>
                <a:ext cx="1794374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AUDIT II LIV</a:t>
                </a:r>
              </a:p>
            </p:txBody>
          </p:sp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061D6F00-6B99-B6CC-D761-942A4E315F7B}"/>
                  </a:ext>
                </a:extLst>
              </p:cNvPr>
              <p:cNvSpPr txBox="1"/>
              <p:nvPr/>
            </p:nvSpPr>
            <p:spPr>
              <a:xfrm>
                <a:off x="3162394" y="382946"/>
                <a:ext cx="470030" cy="347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ADA</a:t>
                </a:r>
              </a:p>
            </p:txBody>
          </p: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B4313B1A-970E-C274-9D8D-3579649D5ED5}"/>
                  </a:ext>
                </a:extLst>
              </p:cNvPr>
              <p:cNvSpPr txBox="1"/>
              <p:nvPr/>
            </p:nvSpPr>
            <p:spPr>
              <a:xfrm>
                <a:off x="8760210" y="349705"/>
                <a:ext cx="2212590" cy="57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INCARICATI ANALISI </a:t>
                </a:r>
              </a:p>
              <a:p>
                <a:pPr algn="ctr"/>
                <a:r>
                  <a:rPr lang="it-IT" sz="1200" b="1" dirty="0">
                    <a:solidFill>
                      <a:schemeClr val="accent1">
                        <a:lumMod val="75000"/>
                      </a:schemeClr>
                    </a:solidFill>
                  </a:rPr>
                  <a:t>PRELIMINARI</a:t>
                </a:r>
              </a:p>
            </p:txBody>
          </p:sp>
          <p:cxnSp>
            <p:nvCxnSpPr>
              <p:cNvPr id="32" name="Connettore 2 31">
                <a:extLst>
                  <a:ext uri="{FF2B5EF4-FFF2-40B4-BE49-F238E27FC236}">
                    <a16:creationId xmlns:a16="http://schemas.microsoft.com/office/drawing/2014/main" id="{1E78B35E-0AD5-FA32-31C2-460AB43C0A37}"/>
                  </a:ext>
                </a:extLst>
              </p:cNvPr>
              <p:cNvCxnSpPr>
                <a:cxnSpLocks/>
                <a:stCxn id="24" idx="2"/>
                <a:endCxn id="44" idx="0"/>
              </p:cNvCxnSpPr>
              <p:nvPr/>
            </p:nvCxnSpPr>
            <p:spPr>
              <a:xfrm>
                <a:off x="5563834" y="1032579"/>
                <a:ext cx="6073" cy="137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ttore a gomito 34">
                <a:extLst>
                  <a:ext uri="{FF2B5EF4-FFF2-40B4-BE49-F238E27FC236}">
                    <a16:creationId xmlns:a16="http://schemas.microsoft.com/office/drawing/2014/main" id="{ED717E76-75F7-A8B8-0550-FED458FA147D}"/>
                  </a:ext>
                </a:extLst>
              </p:cNvPr>
              <p:cNvCxnSpPr>
                <a:cxnSpLocks/>
                <a:stCxn id="44" idx="3"/>
                <a:endCxn id="46" idx="1"/>
              </p:cNvCxnSpPr>
              <p:nvPr/>
            </p:nvCxnSpPr>
            <p:spPr>
              <a:xfrm flipV="1">
                <a:off x="6575922" y="1558830"/>
                <a:ext cx="246703" cy="72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a gomito 37">
                <a:extLst>
                  <a:ext uri="{FF2B5EF4-FFF2-40B4-BE49-F238E27FC236}">
                    <a16:creationId xmlns:a16="http://schemas.microsoft.com/office/drawing/2014/main" id="{BEC0FF6F-096D-DA26-89D3-355103B83F23}"/>
                  </a:ext>
                </a:extLst>
              </p:cNvPr>
              <p:cNvCxnSpPr>
                <a:cxnSpLocks/>
                <a:stCxn id="3" idx="2"/>
                <a:endCxn id="78" idx="1"/>
              </p:cNvCxnSpPr>
              <p:nvPr/>
            </p:nvCxnSpPr>
            <p:spPr>
              <a:xfrm rot="16200000" flipH="1">
                <a:off x="8194307" y="2164817"/>
                <a:ext cx="434917" cy="1295179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ttore 2 41">
                <a:extLst>
                  <a:ext uri="{FF2B5EF4-FFF2-40B4-BE49-F238E27FC236}">
                    <a16:creationId xmlns:a16="http://schemas.microsoft.com/office/drawing/2014/main" id="{CA0D478D-4002-288B-3D7D-4456EEC50729}"/>
                  </a:ext>
                </a:extLst>
              </p:cNvPr>
              <p:cNvCxnSpPr>
                <a:cxnSpLocks/>
                <a:stCxn id="62" idx="1"/>
                <a:endCxn id="60" idx="3"/>
              </p:cNvCxnSpPr>
              <p:nvPr/>
            </p:nvCxnSpPr>
            <p:spPr>
              <a:xfrm flipH="1" flipV="1">
                <a:off x="4190721" y="5879532"/>
                <a:ext cx="4874376" cy="23635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ttangolo con angoli arrotondati 42">
                <a:extLst>
                  <a:ext uri="{FF2B5EF4-FFF2-40B4-BE49-F238E27FC236}">
                    <a16:creationId xmlns:a16="http://schemas.microsoft.com/office/drawing/2014/main" id="{F0BBF10A-BCEB-42BA-CD82-1CEF4C72D821}"/>
                  </a:ext>
                </a:extLst>
              </p:cNvPr>
              <p:cNvSpPr/>
              <p:nvPr/>
            </p:nvSpPr>
            <p:spPr>
              <a:xfrm>
                <a:off x="1595804" y="4034075"/>
                <a:ext cx="9440975" cy="141672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  <a:alpha val="46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 b="1" dirty="0"/>
              </a:p>
            </p:txBody>
          </p:sp>
          <p:sp>
            <p:nvSpPr>
              <p:cNvPr id="44" name="Decisione 43">
                <a:extLst>
                  <a:ext uri="{FF2B5EF4-FFF2-40B4-BE49-F238E27FC236}">
                    <a16:creationId xmlns:a16="http://schemas.microsoft.com/office/drawing/2014/main" id="{04925453-B4FA-388F-E783-26C50CF3BF59}"/>
                  </a:ext>
                </a:extLst>
              </p:cNvPr>
              <p:cNvSpPr/>
              <p:nvPr/>
            </p:nvSpPr>
            <p:spPr>
              <a:xfrm>
                <a:off x="4563891" y="1169663"/>
                <a:ext cx="2012031" cy="77977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ASSEGNAZIONE A FUNZIONARI / CONSULENTI</a:t>
                </a:r>
              </a:p>
            </p:txBody>
          </p:sp>
          <p:sp>
            <p:nvSpPr>
              <p:cNvPr id="46" name="Elaborazione 45">
                <a:extLst>
                  <a:ext uri="{FF2B5EF4-FFF2-40B4-BE49-F238E27FC236}">
                    <a16:creationId xmlns:a16="http://schemas.microsoft.com/office/drawing/2014/main" id="{F41FD666-112B-3FB4-5C03-ED0A078D303E}"/>
                  </a:ext>
                </a:extLst>
              </p:cNvPr>
              <p:cNvSpPr/>
              <p:nvPr/>
            </p:nvSpPr>
            <p:spPr>
              <a:xfrm>
                <a:off x="6822625" y="1338619"/>
                <a:ext cx="1882456" cy="44042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COMPILAZIONE DATI COLLABORATION TOOL</a:t>
                </a:r>
              </a:p>
            </p:txBody>
          </p:sp>
          <p:sp>
            <p:nvSpPr>
              <p:cNvPr id="47" name="Elaborazione 46">
                <a:extLst>
                  <a:ext uri="{FF2B5EF4-FFF2-40B4-BE49-F238E27FC236}">
                    <a16:creationId xmlns:a16="http://schemas.microsoft.com/office/drawing/2014/main" id="{740669C5-2B30-99AF-57B8-DB0A6CC22977}"/>
                  </a:ext>
                </a:extLst>
              </p:cNvPr>
              <p:cNvSpPr/>
              <p:nvPr/>
            </p:nvSpPr>
            <p:spPr>
              <a:xfrm>
                <a:off x="2582615" y="2148159"/>
                <a:ext cx="1482244" cy="440424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CAMPIONAMENTO DELLE DICHIARAZIONI RESE</a:t>
                </a:r>
              </a:p>
            </p:txBody>
          </p:sp>
          <p:sp>
            <p:nvSpPr>
              <p:cNvPr id="60" name="Elaborazione 59">
                <a:extLst>
                  <a:ext uri="{FF2B5EF4-FFF2-40B4-BE49-F238E27FC236}">
                    <a16:creationId xmlns:a16="http://schemas.microsoft.com/office/drawing/2014/main" id="{EB19F188-CB50-0DBD-12E4-67DBC06E89FB}"/>
                  </a:ext>
                </a:extLst>
              </p:cNvPr>
              <p:cNvSpPr/>
              <p:nvPr/>
            </p:nvSpPr>
            <p:spPr>
              <a:xfrm>
                <a:off x="2570569" y="5564017"/>
                <a:ext cx="1620152" cy="63102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VALIDAZIONE </a:t>
                </a:r>
              </a:p>
              <a:p>
                <a:pPr algn="ctr"/>
                <a:r>
                  <a:rPr lang="it-IT" sz="10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8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Elaborazione 61">
                <a:extLst>
                  <a:ext uri="{FF2B5EF4-FFF2-40B4-BE49-F238E27FC236}">
                    <a16:creationId xmlns:a16="http://schemas.microsoft.com/office/drawing/2014/main" id="{8D9B5482-5DCE-655B-2573-B149F35782DC}"/>
                  </a:ext>
                </a:extLst>
              </p:cNvPr>
              <p:cNvSpPr/>
              <p:nvPr/>
            </p:nvSpPr>
            <p:spPr>
              <a:xfrm>
                <a:off x="9065097" y="5611288"/>
                <a:ext cx="1605113" cy="583759"/>
              </a:xfrm>
              <a:prstGeom prst="flowChartProcess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ELABORAZIONE  </a:t>
                </a:r>
              </a:p>
              <a:p>
                <a:pPr algn="ctr"/>
                <a:r>
                  <a:rPr lang="it-IT" sz="1000" b="1" u="sng" dirty="0">
                    <a:solidFill>
                      <a:schemeClr val="bg1"/>
                    </a:solidFill>
                  </a:rPr>
                  <a:t>REPORT ANALISI PRELIMINARE ARACHNE</a:t>
                </a:r>
                <a:endParaRPr lang="it-IT" sz="800" b="1" u="sng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96635F59-BCAB-57C7-3108-598CA67F9475}"/>
                  </a:ext>
                </a:extLst>
              </p:cNvPr>
              <p:cNvSpPr txBox="1"/>
              <p:nvPr/>
            </p:nvSpPr>
            <p:spPr>
              <a:xfrm>
                <a:off x="178688" y="2640086"/>
                <a:ext cx="2357468" cy="733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FOCUS CONFLITTO </a:t>
                </a:r>
              </a:p>
              <a:p>
                <a:pPr algn="ctr"/>
                <a:r>
                  <a:rPr lang="it-IT" sz="1600" b="1" dirty="0">
                    <a:solidFill>
                      <a:schemeClr val="accent2">
                        <a:lumMod val="75000"/>
                      </a:schemeClr>
                    </a:solidFill>
                  </a:rPr>
                  <a:t>DI INTERESSI</a:t>
                </a:r>
              </a:p>
            </p:txBody>
          </p:sp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47D9ED0F-8296-088A-92A5-8E1CF9353998}"/>
                  </a:ext>
                </a:extLst>
              </p:cNvPr>
              <p:cNvSpPr txBox="1"/>
              <p:nvPr/>
            </p:nvSpPr>
            <p:spPr>
              <a:xfrm>
                <a:off x="490875" y="4306656"/>
                <a:ext cx="2759673" cy="733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chemeClr val="accent6">
                        <a:lumMod val="75000"/>
                      </a:schemeClr>
                    </a:solidFill>
                  </a:rPr>
                  <a:t>FOCUS CUMULO/DOPPIO FINANZIAMENTO</a:t>
                </a:r>
              </a:p>
            </p:txBody>
          </p:sp>
          <p:sp>
            <p:nvSpPr>
              <p:cNvPr id="78" name="Elaborazione 77">
                <a:extLst>
                  <a:ext uri="{FF2B5EF4-FFF2-40B4-BE49-F238E27FC236}">
                    <a16:creationId xmlns:a16="http://schemas.microsoft.com/office/drawing/2014/main" id="{27F2C41B-8A64-364E-3E52-D70685748CB1}"/>
                  </a:ext>
                </a:extLst>
              </p:cNvPr>
              <p:cNvSpPr/>
              <p:nvPr/>
            </p:nvSpPr>
            <p:spPr>
              <a:xfrm>
                <a:off x="9059355" y="2746852"/>
                <a:ext cx="1622336" cy="566026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VERIFICA DELLE DICHIARAZIONI DI ASSENZA COI SULLE OPERAZIONI</a:t>
                </a:r>
              </a:p>
            </p:txBody>
          </p:sp>
          <p:sp>
            <p:nvSpPr>
              <p:cNvPr id="79" name="Elaborazione 78">
                <a:extLst>
                  <a:ext uri="{FF2B5EF4-FFF2-40B4-BE49-F238E27FC236}">
                    <a16:creationId xmlns:a16="http://schemas.microsoft.com/office/drawing/2014/main" id="{65318FF0-E223-A17E-4619-46BDADD37FDD}"/>
                  </a:ext>
                </a:extLst>
              </p:cNvPr>
              <p:cNvSpPr/>
              <p:nvPr/>
            </p:nvSpPr>
            <p:spPr>
              <a:xfrm>
                <a:off x="9059355" y="3485509"/>
                <a:ext cx="1616594" cy="440422"/>
              </a:xfrm>
              <a:prstGeom prst="flowChartProcess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VERIFICA DELLE OMONIMIE</a:t>
                </a:r>
              </a:p>
            </p:txBody>
          </p:sp>
          <p:cxnSp>
            <p:nvCxnSpPr>
              <p:cNvPr id="80" name="Connettore a gomito 79">
                <a:extLst>
                  <a:ext uri="{FF2B5EF4-FFF2-40B4-BE49-F238E27FC236}">
                    <a16:creationId xmlns:a16="http://schemas.microsoft.com/office/drawing/2014/main" id="{BECD80BC-B289-3576-9DA3-15ABC08F2BAB}"/>
                  </a:ext>
                </a:extLst>
              </p:cNvPr>
              <p:cNvCxnSpPr>
                <a:cxnSpLocks/>
                <a:stCxn id="3" idx="2"/>
                <a:endCxn id="79" idx="1"/>
              </p:cNvCxnSpPr>
              <p:nvPr/>
            </p:nvCxnSpPr>
            <p:spPr>
              <a:xfrm rot="16200000" flipH="1">
                <a:off x="7856380" y="2502744"/>
                <a:ext cx="1110771" cy="1295179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Elaborazione 80">
                <a:extLst>
                  <a:ext uri="{FF2B5EF4-FFF2-40B4-BE49-F238E27FC236}">
                    <a16:creationId xmlns:a16="http://schemas.microsoft.com/office/drawing/2014/main" id="{8AB9E1F3-7E8F-06B6-3C1D-6D31E8F01A41}"/>
                  </a:ext>
                </a:extLst>
              </p:cNvPr>
              <p:cNvSpPr/>
              <p:nvPr/>
            </p:nvSpPr>
            <p:spPr>
              <a:xfrm>
                <a:off x="9065096" y="4099904"/>
                <a:ext cx="1605113" cy="1010294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RACCOLTA DATI BENEFICIARIO, INFORMAZIONI SUI PROFILI DI RISCHIO DEI PROGETTI CAMPIONATI E DATI PER VERIFICA DEL DOPPIO FINANZIAMENTO/CUMULO</a:t>
                </a:r>
              </a:p>
            </p:txBody>
          </p:sp>
          <p:cxnSp>
            <p:nvCxnSpPr>
              <p:cNvPr id="82" name="Connettore 2 81">
                <a:extLst>
                  <a:ext uri="{FF2B5EF4-FFF2-40B4-BE49-F238E27FC236}">
                    <a16:creationId xmlns:a16="http://schemas.microsoft.com/office/drawing/2014/main" id="{8C83BC89-8086-0A21-C585-7CE087CE63E6}"/>
                  </a:ext>
                </a:extLst>
              </p:cNvPr>
              <p:cNvCxnSpPr>
                <a:cxnSpLocks/>
                <a:stCxn id="81" idx="2"/>
                <a:endCxn id="62" idx="0"/>
              </p:cNvCxnSpPr>
              <p:nvPr/>
            </p:nvCxnSpPr>
            <p:spPr>
              <a:xfrm>
                <a:off x="9867653" y="5110198"/>
                <a:ext cx="1" cy="501090"/>
              </a:xfrm>
              <a:prstGeom prst="straightConnector1">
                <a:avLst/>
              </a:prstGeom>
              <a:ln w="57150">
                <a:solidFill>
                  <a:schemeClr val="accent2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ttore a gomito 82">
                <a:extLst>
                  <a:ext uri="{FF2B5EF4-FFF2-40B4-BE49-F238E27FC236}">
                    <a16:creationId xmlns:a16="http://schemas.microsoft.com/office/drawing/2014/main" id="{45433057-BC73-DD38-B63C-9977A5B46A3F}"/>
                  </a:ext>
                </a:extLst>
              </p:cNvPr>
              <p:cNvCxnSpPr>
                <a:cxnSpLocks/>
                <a:stCxn id="46" idx="2"/>
                <a:endCxn id="81" idx="1"/>
              </p:cNvCxnSpPr>
              <p:nvPr/>
            </p:nvCxnSpPr>
            <p:spPr>
              <a:xfrm rot="16200000" flipH="1">
                <a:off x="7001469" y="2541424"/>
                <a:ext cx="2826010" cy="1301243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ttore 2 83">
                <a:extLst>
                  <a:ext uri="{FF2B5EF4-FFF2-40B4-BE49-F238E27FC236}">
                    <a16:creationId xmlns:a16="http://schemas.microsoft.com/office/drawing/2014/main" id="{BD456377-35A1-57D3-345A-990D05ED57AA}"/>
                  </a:ext>
                </a:extLst>
              </p:cNvPr>
              <p:cNvCxnSpPr>
                <a:cxnSpLocks/>
                <a:stCxn id="78" idx="2"/>
                <a:endCxn id="79" idx="0"/>
              </p:cNvCxnSpPr>
              <p:nvPr/>
            </p:nvCxnSpPr>
            <p:spPr>
              <a:xfrm flipH="1">
                <a:off x="9867652" y="3312877"/>
                <a:ext cx="2871" cy="172631"/>
              </a:xfrm>
              <a:prstGeom prst="straightConnector1">
                <a:avLst/>
              </a:prstGeom>
              <a:ln>
                <a:prstDash val="sysDot"/>
                <a:tailEnd type="triangle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5" name="Connettore a gomito 84">
                <a:extLst>
                  <a:ext uri="{FF2B5EF4-FFF2-40B4-BE49-F238E27FC236}">
                    <a16:creationId xmlns:a16="http://schemas.microsoft.com/office/drawing/2014/main" id="{3AE5A289-92F6-900B-E4A4-1ECA471753F5}"/>
                  </a:ext>
                </a:extLst>
              </p:cNvPr>
              <p:cNvCxnSpPr>
                <a:cxnSpLocks/>
                <a:stCxn id="78" idx="3"/>
                <a:endCxn id="62" idx="3"/>
              </p:cNvCxnSpPr>
              <p:nvPr/>
            </p:nvCxnSpPr>
            <p:spPr>
              <a:xfrm flipH="1">
                <a:off x="10670210" y="3029865"/>
                <a:ext cx="11481" cy="2873303"/>
              </a:xfrm>
              <a:prstGeom prst="bentConnector3">
                <a:avLst>
                  <a:gd name="adj1" fmla="val -1937781"/>
                </a:avLst>
              </a:prstGeom>
              <a:ln w="15875">
                <a:solidFill>
                  <a:schemeClr val="accent6">
                    <a:lumMod val="75000"/>
                  </a:schemeClr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ttore a gomito 85">
                <a:extLst>
                  <a:ext uri="{FF2B5EF4-FFF2-40B4-BE49-F238E27FC236}">
                    <a16:creationId xmlns:a16="http://schemas.microsoft.com/office/drawing/2014/main" id="{A8CED2B7-5D7B-1E5A-3733-93A376BE1D7D}"/>
                  </a:ext>
                </a:extLst>
              </p:cNvPr>
              <p:cNvCxnSpPr>
                <a:cxnSpLocks/>
                <a:stCxn id="79" idx="3"/>
                <a:endCxn id="62" idx="3"/>
              </p:cNvCxnSpPr>
              <p:nvPr/>
            </p:nvCxnSpPr>
            <p:spPr>
              <a:xfrm flipH="1">
                <a:off x="10670210" y="3705720"/>
                <a:ext cx="5739" cy="2197448"/>
              </a:xfrm>
              <a:prstGeom prst="bentConnector3">
                <a:avLst>
                  <a:gd name="adj1" fmla="val -3876547"/>
                </a:avLst>
              </a:prstGeom>
              <a:ln w="57150">
                <a:solidFill>
                  <a:schemeClr val="accent6">
                    <a:lumMod val="75000"/>
                  </a:schemeClr>
                </a:solidFill>
                <a:prstDash val="solid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Elaborazione 86">
                <a:extLst>
                  <a:ext uri="{FF2B5EF4-FFF2-40B4-BE49-F238E27FC236}">
                    <a16:creationId xmlns:a16="http://schemas.microsoft.com/office/drawing/2014/main" id="{CC6661F0-240D-B657-BC7F-56FF62FD8CBC}"/>
                  </a:ext>
                </a:extLst>
              </p:cNvPr>
              <p:cNvSpPr/>
              <p:nvPr/>
            </p:nvSpPr>
            <p:spPr>
              <a:xfrm>
                <a:off x="6965087" y="6195046"/>
                <a:ext cx="1605113" cy="678492"/>
              </a:xfrm>
              <a:prstGeom prst="flowChartProcess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sz="800" b="1" dirty="0"/>
                  <a:t>APPROFONDIMENTI SUL DOPPIO FINANZIAMENTO /CUMULO/</a:t>
                </a:r>
                <a:r>
                  <a:rPr lang="it-IT" sz="800" b="1" dirty="0" err="1"/>
                  <a:t>CoI</a:t>
                </a:r>
                <a:r>
                  <a:rPr lang="it-IT" sz="800" b="1" dirty="0"/>
                  <a:t> / OPERAZIONI - SISTEMA</a:t>
                </a:r>
              </a:p>
            </p:txBody>
          </p:sp>
          <p:cxnSp>
            <p:nvCxnSpPr>
              <p:cNvPr id="88" name="Connettore a gomito 87">
                <a:extLst>
                  <a:ext uri="{FF2B5EF4-FFF2-40B4-BE49-F238E27FC236}">
                    <a16:creationId xmlns:a16="http://schemas.microsoft.com/office/drawing/2014/main" id="{C9BB186E-D330-E41A-6D87-ACEE0A0B96FB}"/>
                  </a:ext>
                </a:extLst>
              </p:cNvPr>
              <p:cNvCxnSpPr>
                <a:cxnSpLocks/>
                <a:stCxn id="62" idx="2"/>
                <a:endCxn id="87" idx="3"/>
              </p:cNvCxnSpPr>
              <p:nvPr/>
            </p:nvCxnSpPr>
            <p:spPr>
              <a:xfrm rot="5400000">
                <a:off x="9049305" y="5715943"/>
                <a:ext cx="339247" cy="1297454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Elaborazione 16">
              <a:extLst>
                <a:ext uri="{FF2B5EF4-FFF2-40B4-BE49-F238E27FC236}">
                  <a16:creationId xmlns:a16="http://schemas.microsoft.com/office/drawing/2014/main" id="{F1FB069D-CDD1-9459-9C27-A0275B4B1365}"/>
                </a:ext>
              </a:extLst>
            </p:cNvPr>
            <p:cNvSpPr/>
            <p:nvPr/>
          </p:nvSpPr>
          <p:spPr>
            <a:xfrm>
              <a:off x="2841913" y="3497223"/>
              <a:ext cx="1522998" cy="351331"/>
            </a:xfrm>
            <a:prstGeom prst="flowChartProcess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800" b="1" dirty="0"/>
                <a:t>VERIFICA A CAMPIONE DELLE DICHIARAZIONI DI ASSENZA COI</a:t>
              </a:r>
            </a:p>
          </p:txBody>
        </p: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632BD4B6-E5D3-64EA-9237-1028CE0E1569}"/>
                </a:ext>
              </a:extLst>
            </p:cNvPr>
            <p:cNvCxnSpPr>
              <a:cxnSpLocks/>
              <a:stCxn id="47" idx="2"/>
              <a:endCxn id="17" idx="0"/>
            </p:cNvCxnSpPr>
            <p:nvPr/>
          </p:nvCxnSpPr>
          <p:spPr>
            <a:xfrm>
              <a:off x="3595017" y="3243442"/>
              <a:ext cx="8395" cy="2537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" name="Connettore 2 1">
            <a:extLst>
              <a:ext uri="{FF2B5EF4-FFF2-40B4-BE49-F238E27FC236}">
                <a16:creationId xmlns:a16="http://schemas.microsoft.com/office/drawing/2014/main" id="{5E1D40E1-FF37-B9EB-3B4D-EC4051294586}"/>
              </a:ext>
            </a:extLst>
          </p:cNvPr>
          <p:cNvCxnSpPr/>
          <p:nvPr/>
        </p:nvCxnSpPr>
        <p:spPr>
          <a:xfrm flipH="1">
            <a:off x="4355484" y="2839326"/>
            <a:ext cx="2992346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Elaborazione 2">
            <a:extLst>
              <a:ext uri="{FF2B5EF4-FFF2-40B4-BE49-F238E27FC236}">
                <a16:creationId xmlns:a16="http://schemas.microsoft.com/office/drawing/2014/main" id="{5027B59A-22C5-A730-939C-AE387E4EBA2F}"/>
              </a:ext>
            </a:extLst>
          </p:cNvPr>
          <p:cNvSpPr/>
          <p:nvPr/>
        </p:nvSpPr>
        <p:spPr>
          <a:xfrm>
            <a:off x="7181012" y="2661028"/>
            <a:ext cx="1934214" cy="351331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b="1" dirty="0"/>
              <a:t>RILASCIO DICHIARAZIONE DI ASSENZA CONFLITTO DI INTERESSE</a:t>
            </a:r>
          </a:p>
        </p:txBody>
      </p:sp>
    </p:spTree>
    <p:extLst>
      <p:ext uri="{BB962C8B-B14F-4D97-AF65-F5344CB8AC3E}">
        <p14:creationId xmlns:p14="http://schemas.microsoft.com/office/powerpoint/2010/main" val="235557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7B696-D68B-45A5-285C-55F1D5288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2DE71FA1-E646-25DE-53A5-36DAAC11D801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33D0B74-6790-4139-BA6B-7C73DC55D5EC}"/>
              </a:ext>
            </a:extLst>
          </p:cNvPr>
          <p:cNvSpPr txBox="1"/>
          <p:nvPr/>
        </p:nvSpPr>
        <p:spPr>
          <a:xfrm>
            <a:off x="950975" y="997680"/>
            <a:ext cx="4818888" cy="6622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IL CONFLITTO DI INTERESSI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D2C8CB-F822-3211-999E-F903A7A6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9EA489-2699-30BF-5BA2-675CB8892A5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5900F7B-7511-CD2C-FE00-E655333B736D}"/>
              </a:ext>
            </a:extLst>
          </p:cNvPr>
          <p:cNvSpPr txBox="1"/>
          <p:nvPr/>
        </p:nvSpPr>
        <p:spPr>
          <a:xfrm>
            <a:off x="782097" y="1499339"/>
            <a:ext cx="10497509" cy="3982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14300" lvl="0">
              <a:lnSpc>
                <a:spcPct val="90000"/>
              </a:lnSpc>
              <a:spcAft>
                <a:spcPts val="600"/>
              </a:spcAft>
            </a:pPr>
            <a:r>
              <a:rPr lang="it-IT" noProof="0" dirty="0"/>
              <a:t>L’Autorità di Audit ha sviluppato </a:t>
            </a:r>
            <a:r>
              <a:rPr lang="it-IT" b="1" noProof="0" dirty="0"/>
              <a:t>due distinte procedure per la verifica del conflitto di interessi</a:t>
            </a:r>
            <a:r>
              <a:rPr lang="it-IT" noProof="0" dirty="0"/>
              <a:t>:</a:t>
            </a:r>
          </a:p>
        </p:txBody>
      </p:sp>
      <p:sp>
        <p:nvSpPr>
          <p:cNvPr id="10" name="Rettangolo con angoli arrotondati 6">
            <a:extLst>
              <a:ext uri="{FF2B5EF4-FFF2-40B4-BE49-F238E27FC236}">
                <a16:creationId xmlns:a16="http://schemas.microsoft.com/office/drawing/2014/main" id="{B5852FD7-B71E-2A60-7220-2209CF71D9A0}"/>
              </a:ext>
            </a:extLst>
          </p:cNvPr>
          <p:cNvSpPr/>
          <p:nvPr/>
        </p:nvSpPr>
        <p:spPr>
          <a:xfrm>
            <a:off x="630934" y="708631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/>
              <a:t>A – PROCEDURA DI VERIFICA DEL CONFLITTO DI INTERESSI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894E28E7-3AF5-B802-8512-9CC8B8926822}"/>
              </a:ext>
            </a:extLst>
          </p:cNvPr>
          <p:cNvSpPr/>
          <p:nvPr/>
        </p:nvSpPr>
        <p:spPr>
          <a:xfrm>
            <a:off x="2178996" y="2458248"/>
            <a:ext cx="3202022" cy="1845899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noProof="0" dirty="0">
                <a:solidFill>
                  <a:schemeClr val="tx1"/>
                </a:solidFill>
              </a:rPr>
              <a:t>Verifiche </a:t>
            </a:r>
            <a:r>
              <a:rPr lang="it-IT" sz="2000" b="1" noProof="0" dirty="0" err="1">
                <a:solidFill>
                  <a:schemeClr val="tx1"/>
                </a:solidFill>
              </a:rPr>
              <a:t>CoI</a:t>
            </a:r>
            <a:r>
              <a:rPr lang="it-IT" sz="2000" b="1" noProof="0" dirty="0">
                <a:solidFill>
                  <a:schemeClr val="tx1"/>
                </a:solidFill>
              </a:rPr>
              <a:t> con riferimento al </a:t>
            </a:r>
            <a:r>
              <a:rPr lang="it-IT" sz="2000" b="1" dirty="0">
                <a:solidFill>
                  <a:schemeClr val="tx1"/>
                </a:solidFill>
              </a:rPr>
              <a:t>p</a:t>
            </a:r>
            <a:r>
              <a:rPr lang="it-IT" sz="2000" b="1" noProof="0" dirty="0" err="1">
                <a:solidFill>
                  <a:schemeClr val="tx1"/>
                </a:solidFill>
              </a:rPr>
              <a:t>ersonale</a:t>
            </a:r>
            <a:r>
              <a:rPr lang="it-IT" sz="2000" b="1" noProof="0" dirty="0">
                <a:solidFill>
                  <a:schemeClr val="tx1"/>
                </a:solidFill>
              </a:rPr>
              <a:t> Interno </a:t>
            </a:r>
            <a:r>
              <a:rPr lang="it-IT" sz="2000" b="1" noProof="0" dirty="0" err="1">
                <a:solidFill>
                  <a:schemeClr val="tx1"/>
                </a:solidFill>
              </a:rPr>
              <a:t>dell’AdA</a:t>
            </a:r>
            <a:endParaRPr lang="it-IT" sz="2000" b="1" noProof="0" dirty="0">
              <a:solidFill>
                <a:schemeClr val="tx1"/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B19683A5-126D-65FD-379F-5901A53A6E87}"/>
              </a:ext>
            </a:extLst>
          </p:cNvPr>
          <p:cNvSpPr/>
          <p:nvPr/>
        </p:nvSpPr>
        <p:spPr>
          <a:xfrm>
            <a:off x="7162601" y="2458248"/>
            <a:ext cx="3307405" cy="1845899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lvl="0" algn="ctr">
              <a:lnSpc>
                <a:spcPct val="90000"/>
              </a:lnSpc>
              <a:spcAft>
                <a:spcPts val="600"/>
              </a:spcAft>
            </a:pPr>
            <a:r>
              <a:rPr lang="it-IT" sz="2000" b="1" dirty="0">
                <a:solidFill>
                  <a:schemeClr val="tx1"/>
                </a:solidFill>
              </a:rPr>
              <a:t>Verifiche </a:t>
            </a:r>
            <a:r>
              <a:rPr lang="it-IT" sz="2000" b="1" dirty="0" err="1">
                <a:solidFill>
                  <a:schemeClr val="tx1"/>
                </a:solidFill>
              </a:rPr>
              <a:t>CoI</a:t>
            </a:r>
            <a:r>
              <a:rPr lang="it-IT" sz="2000" b="1" dirty="0">
                <a:solidFill>
                  <a:schemeClr val="tx1"/>
                </a:solidFill>
              </a:rPr>
              <a:t> con riferimento alle funzioni poste sotto la responsabilità </a:t>
            </a:r>
            <a:r>
              <a:rPr lang="it-IT" sz="2000" b="1" dirty="0" err="1">
                <a:solidFill>
                  <a:schemeClr val="tx1"/>
                </a:solidFill>
              </a:rPr>
              <a:t>dell’AdA</a:t>
            </a:r>
            <a:r>
              <a:rPr lang="it-IT" sz="2000" b="1" dirty="0">
                <a:solidFill>
                  <a:schemeClr val="tx1"/>
                </a:solidFill>
              </a:rPr>
              <a:t> </a:t>
            </a:r>
            <a:r>
              <a:rPr lang="it-IT" sz="2000" dirty="0">
                <a:solidFill>
                  <a:schemeClr val="tx1"/>
                </a:solidFill>
              </a:rPr>
              <a:t>(Audit delle Operazioni – Audit di sistema)</a:t>
            </a:r>
          </a:p>
        </p:txBody>
      </p:sp>
      <p:pic>
        <p:nvPicPr>
          <p:cNvPr id="14" name="Graphic 5" descr="Badge 1 with solid fill">
            <a:extLst>
              <a:ext uri="{FF2B5EF4-FFF2-40B4-BE49-F238E27FC236}">
                <a16:creationId xmlns:a16="http://schemas.microsoft.com/office/drawing/2014/main" id="{94022548-A74C-F2B9-7EA6-B9BC40519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82492" y="2066108"/>
            <a:ext cx="793007" cy="793007"/>
          </a:xfrm>
          <a:prstGeom prst="rect">
            <a:avLst/>
          </a:prstGeom>
        </p:spPr>
      </p:pic>
      <p:pic>
        <p:nvPicPr>
          <p:cNvPr id="15" name="Graphic 7" descr="Badge with solid fill">
            <a:extLst>
              <a:ext uri="{FF2B5EF4-FFF2-40B4-BE49-F238E27FC236}">
                <a16:creationId xmlns:a16="http://schemas.microsoft.com/office/drawing/2014/main" id="{05F74EE5-667A-06D3-1D0E-2AFBBC92DA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02158" y="2078572"/>
            <a:ext cx="793006" cy="793006"/>
          </a:xfrm>
          <a:prstGeom prst="rect">
            <a:avLst/>
          </a:prstGeom>
        </p:spPr>
      </p:pic>
      <p:sp>
        <p:nvSpPr>
          <p:cNvPr id="16" name="CasellaDiTesto 2">
            <a:extLst>
              <a:ext uri="{FF2B5EF4-FFF2-40B4-BE49-F238E27FC236}">
                <a16:creationId xmlns:a16="http://schemas.microsoft.com/office/drawing/2014/main" id="{3DB6E8F8-5B57-4481-D89B-C5B09BE50134}"/>
              </a:ext>
            </a:extLst>
          </p:cNvPr>
          <p:cNvSpPr txBox="1"/>
          <p:nvPr/>
        </p:nvSpPr>
        <p:spPr>
          <a:xfrm>
            <a:off x="782097" y="5005220"/>
            <a:ext cx="10497509" cy="7930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it-IT" dirty="0"/>
              <a:t>T</a:t>
            </a:r>
            <a:r>
              <a:rPr lang="it-IT" noProof="0" dirty="0"/>
              <a:t>ali procedure sono state formalizzate, insieme ai relativi strumenti, all’interno del </a:t>
            </a:r>
            <a:r>
              <a:rPr lang="it-IT" b="1" i="1" noProof="0" dirty="0"/>
              <a:t>Manuale delle procedure di audit 2021-2027</a:t>
            </a:r>
            <a:r>
              <a:rPr lang="it-IT" noProof="0" dirty="0"/>
              <a:t> </a:t>
            </a:r>
            <a:r>
              <a:rPr lang="it-IT" noProof="0" dirty="0" err="1"/>
              <a:t>dell’AdA</a:t>
            </a:r>
            <a:r>
              <a:rPr lang="it-IT" noProof="0" dirty="0"/>
              <a:t> (</a:t>
            </a:r>
            <a:r>
              <a:rPr lang="it-IT" i="1" noProof="0" dirty="0"/>
              <a:t>Allegato 22).</a:t>
            </a:r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4159338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FDB7C-ADAD-07DC-6EA7-B324CE165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EA07175E-ACB8-C0B9-2C3C-6B932B40E8DB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DD740F-F6E5-328C-49D9-28563C1FF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E31BA7-B595-430E-487D-E1192EBB4C9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E12D2D90-1690-7670-77BD-803B891D29F0}"/>
              </a:ext>
            </a:extLst>
          </p:cNvPr>
          <p:cNvSpPr/>
          <p:nvPr/>
        </p:nvSpPr>
        <p:spPr>
          <a:xfrm>
            <a:off x="630934" y="699395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A1 – PROCEDURA COI PERSONALE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(1/3)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32">
            <a:extLst>
              <a:ext uri="{FF2B5EF4-FFF2-40B4-BE49-F238E27FC236}">
                <a16:creationId xmlns:a16="http://schemas.microsoft.com/office/drawing/2014/main" id="{9CD63D79-9F29-5670-4255-6FF5CEE8595B}"/>
              </a:ext>
            </a:extLst>
          </p:cNvPr>
          <p:cNvSpPr/>
          <p:nvPr/>
        </p:nvSpPr>
        <p:spPr>
          <a:xfrm>
            <a:off x="1281200" y="1458855"/>
            <a:ext cx="10006502" cy="6187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36">
            <a:extLst>
              <a:ext uri="{FF2B5EF4-FFF2-40B4-BE49-F238E27FC236}">
                <a16:creationId xmlns:a16="http://schemas.microsoft.com/office/drawing/2014/main" id="{63635647-AE9A-0868-D77D-6FA0DB65E3C6}"/>
              </a:ext>
            </a:extLst>
          </p:cNvPr>
          <p:cNvSpPr/>
          <p:nvPr/>
        </p:nvSpPr>
        <p:spPr>
          <a:xfrm>
            <a:off x="1355458" y="1748814"/>
            <a:ext cx="9378350" cy="3829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it-IT" sz="1600" dirty="0"/>
              <a:t>Funzionari / Consulenti e incaricati degli Audit di II livello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465774-7C44-53A2-82D1-1330F615F9FA}"/>
              </a:ext>
            </a:extLst>
          </p:cNvPr>
          <p:cNvSpPr txBox="1"/>
          <p:nvPr/>
        </p:nvSpPr>
        <p:spPr>
          <a:xfrm>
            <a:off x="1355458" y="1456560"/>
            <a:ext cx="455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SOGGETTI COINVOLTI NELL’ATTIVITÀ</a:t>
            </a:r>
          </a:p>
        </p:txBody>
      </p:sp>
      <p:sp>
        <p:nvSpPr>
          <p:cNvPr id="11" name="Parallelogram 42">
            <a:extLst>
              <a:ext uri="{FF2B5EF4-FFF2-40B4-BE49-F238E27FC236}">
                <a16:creationId xmlns:a16="http://schemas.microsoft.com/office/drawing/2014/main" id="{8DC12317-47E7-FCDF-90B5-34964744C4FC}"/>
              </a:ext>
            </a:extLst>
          </p:cNvPr>
          <p:cNvSpPr/>
          <p:nvPr/>
        </p:nvSpPr>
        <p:spPr>
          <a:xfrm>
            <a:off x="842086" y="1385326"/>
            <a:ext cx="513372" cy="504807"/>
          </a:xfrm>
          <a:prstGeom prst="parallelogram">
            <a:avLst>
              <a:gd name="adj" fmla="val 0"/>
            </a:avLst>
          </a:prstGeom>
          <a:solidFill>
            <a:schemeClr val="accent2"/>
          </a:solidFill>
          <a:ln w="76200" cmpd="thinThick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100" b="1" dirty="0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1326C12B-302A-F0B5-E967-9421D7E4A508}"/>
              </a:ext>
            </a:extLst>
          </p:cNvPr>
          <p:cNvSpPr/>
          <p:nvPr/>
        </p:nvSpPr>
        <p:spPr>
          <a:xfrm>
            <a:off x="1281200" y="2355229"/>
            <a:ext cx="10006502" cy="6187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50654BCE-14F8-53C9-C4C4-BF687E4FF558}"/>
              </a:ext>
            </a:extLst>
          </p:cNvPr>
          <p:cNvSpPr/>
          <p:nvPr/>
        </p:nvSpPr>
        <p:spPr>
          <a:xfrm>
            <a:off x="1355458" y="2635951"/>
            <a:ext cx="9378350" cy="3829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it-IT" sz="1600" dirty="0"/>
              <a:t>A seguito dell’assegnazione delle operazioni da parte dell’EQ di riferimento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C820C660-4534-1769-2814-DB930DA1D56E}"/>
              </a:ext>
            </a:extLst>
          </p:cNvPr>
          <p:cNvSpPr txBox="1"/>
          <p:nvPr/>
        </p:nvSpPr>
        <p:spPr>
          <a:xfrm>
            <a:off x="1355458" y="2351028"/>
            <a:ext cx="455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TEMPISTICHE</a:t>
            </a:r>
          </a:p>
        </p:txBody>
      </p:sp>
      <p:pic>
        <p:nvPicPr>
          <p:cNvPr id="19" name="Immagine 1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C0B86E6D-9BE6-0FE2-C77B-3A1B5DC923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15" y="3138349"/>
            <a:ext cx="5524079" cy="32164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Arrow Connector 11">
            <a:extLst>
              <a:ext uri="{FF2B5EF4-FFF2-40B4-BE49-F238E27FC236}">
                <a16:creationId xmlns:a16="http://schemas.microsoft.com/office/drawing/2014/main" id="{C695496E-AD0B-5A25-853F-BC54C6B6A08A}"/>
              </a:ext>
            </a:extLst>
          </p:cNvPr>
          <p:cNvCxnSpPr>
            <a:cxnSpLocks/>
          </p:cNvCxnSpPr>
          <p:nvPr/>
        </p:nvCxnSpPr>
        <p:spPr>
          <a:xfrm>
            <a:off x="3548284" y="5308430"/>
            <a:ext cx="4801389" cy="2610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2">
            <a:extLst>
              <a:ext uri="{FF2B5EF4-FFF2-40B4-BE49-F238E27FC236}">
                <a16:creationId xmlns:a16="http://schemas.microsoft.com/office/drawing/2014/main" id="{708B7CB4-DBFA-8E39-9A5A-EEA2AF04FC82}"/>
              </a:ext>
            </a:extLst>
          </p:cNvPr>
          <p:cNvCxnSpPr>
            <a:cxnSpLocks/>
          </p:cNvCxnSpPr>
          <p:nvPr/>
        </p:nvCxnSpPr>
        <p:spPr>
          <a:xfrm flipV="1">
            <a:off x="3537527" y="4664364"/>
            <a:ext cx="2733964" cy="644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3">
            <a:extLst>
              <a:ext uri="{FF2B5EF4-FFF2-40B4-BE49-F238E27FC236}">
                <a16:creationId xmlns:a16="http://schemas.microsoft.com/office/drawing/2014/main" id="{97D19A0B-D5AC-369A-E586-F0E394ECEFD7}"/>
              </a:ext>
            </a:extLst>
          </p:cNvPr>
          <p:cNvCxnSpPr>
            <a:cxnSpLocks/>
          </p:cNvCxnSpPr>
          <p:nvPr/>
        </p:nvCxnSpPr>
        <p:spPr>
          <a:xfrm flipV="1">
            <a:off x="3548284" y="5080000"/>
            <a:ext cx="3582189" cy="228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14">
            <a:extLst>
              <a:ext uri="{FF2B5EF4-FFF2-40B4-BE49-F238E27FC236}">
                <a16:creationId xmlns:a16="http://schemas.microsoft.com/office/drawing/2014/main" id="{5A91DF5F-2999-E6E0-C677-97B04916579D}"/>
              </a:ext>
            </a:extLst>
          </p:cNvPr>
          <p:cNvSpPr txBox="1"/>
          <p:nvPr/>
        </p:nvSpPr>
        <p:spPr>
          <a:xfrm>
            <a:off x="966228" y="5148345"/>
            <a:ext cx="2694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Verifica dichiarazioni rese</a:t>
            </a:r>
          </a:p>
        </p:txBody>
      </p:sp>
      <p:sp>
        <p:nvSpPr>
          <p:cNvPr id="24" name="Parallelogram 46">
            <a:extLst>
              <a:ext uri="{FF2B5EF4-FFF2-40B4-BE49-F238E27FC236}">
                <a16:creationId xmlns:a16="http://schemas.microsoft.com/office/drawing/2014/main" id="{0F185BC6-5AA3-825C-4B88-ACD11BA24330}"/>
              </a:ext>
            </a:extLst>
          </p:cNvPr>
          <p:cNvSpPr/>
          <p:nvPr/>
        </p:nvSpPr>
        <p:spPr>
          <a:xfrm>
            <a:off x="842086" y="2235800"/>
            <a:ext cx="513372" cy="504807"/>
          </a:xfrm>
          <a:prstGeom prst="parallelogram">
            <a:avLst>
              <a:gd name="adj" fmla="val 0"/>
            </a:avLst>
          </a:prstGeom>
          <a:solidFill>
            <a:schemeClr val="accent2"/>
          </a:solidFill>
          <a:ln w="76200" cmpd="thinThick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100" b="1" dirty="0"/>
          </a:p>
        </p:txBody>
      </p:sp>
      <p:pic>
        <p:nvPicPr>
          <p:cNvPr id="25" name="Graphic 49" descr="Users outline">
            <a:extLst>
              <a:ext uri="{FF2B5EF4-FFF2-40B4-BE49-F238E27FC236}">
                <a16:creationId xmlns:a16="http://schemas.microsoft.com/office/drawing/2014/main" id="{4120C62E-B1C9-E371-4768-54D49F2C0E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2236" y="1425743"/>
            <a:ext cx="439912" cy="439912"/>
          </a:xfrm>
          <a:prstGeom prst="rect">
            <a:avLst/>
          </a:prstGeom>
        </p:spPr>
      </p:pic>
      <p:pic>
        <p:nvPicPr>
          <p:cNvPr id="26" name="Graphic 51" descr="Stopwatch outline">
            <a:extLst>
              <a:ext uri="{FF2B5EF4-FFF2-40B4-BE49-F238E27FC236}">
                <a16:creationId xmlns:a16="http://schemas.microsoft.com/office/drawing/2014/main" id="{08B6234D-8AFF-874D-63F9-0705B7A20C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0566" y="2278382"/>
            <a:ext cx="413954" cy="41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23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4E083-269A-9F0A-2685-98637A004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9CE23492-8C45-7452-7EF9-87A3E6AE6C16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BA0F7AC-9174-6124-CDBD-AEA360BF662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3" name="Rectangle 32">
            <a:extLst>
              <a:ext uri="{FF2B5EF4-FFF2-40B4-BE49-F238E27FC236}">
                <a16:creationId xmlns:a16="http://schemas.microsoft.com/office/drawing/2014/main" id="{A760B7EE-D2C5-2B50-B5BF-474FFFC39E0C}"/>
              </a:ext>
            </a:extLst>
          </p:cNvPr>
          <p:cNvSpPr/>
          <p:nvPr/>
        </p:nvSpPr>
        <p:spPr>
          <a:xfrm>
            <a:off x="1193097" y="2533822"/>
            <a:ext cx="10006502" cy="2103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34">
            <a:extLst>
              <a:ext uri="{FF2B5EF4-FFF2-40B4-BE49-F238E27FC236}">
                <a16:creationId xmlns:a16="http://schemas.microsoft.com/office/drawing/2014/main" id="{0240A0DB-E179-E511-6400-51B6BA0F8AD9}"/>
              </a:ext>
            </a:extLst>
          </p:cNvPr>
          <p:cNvSpPr/>
          <p:nvPr/>
        </p:nvSpPr>
        <p:spPr>
          <a:xfrm>
            <a:off x="1110115" y="1780982"/>
            <a:ext cx="2857415" cy="439912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 tIns="68580" bIns="68580" anchor="ctr">
            <a:noAutofit/>
          </a:bodyPr>
          <a:lstStyle/>
          <a:p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5" name="Rectangle 36">
            <a:extLst>
              <a:ext uri="{FF2B5EF4-FFF2-40B4-BE49-F238E27FC236}">
                <a16:creationId xmlns:a16="http://schemas.microsoft.com/office/drawing/2014/main" id="{503E9D52-CE07-F278-D2B4-37E42903A33B}"/>
              </a:ext>
            </a:extLst>
          </p:cNvPr>
          <p:cNvSpPr/>
          <p:nvPr/>
        </p:nvSpPr>
        <p:spPr>
          <a:xfrm>
            <a:off x="1321275" y="3058355"/>
            <a:ext cx="9378350" cy="173142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/>
              <a:t>Raccolta e Verifica a campione su ARACHNE e su altre banche dati </a:t>
            </a:r>
            <a:r>
              <a:rPr lang="it-IT" dirty="0"/>
              <a:t>delle Dichiarazioni di assenza di conflitto di interessi con l’operazione oggetto di Audit II livello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b="1" dirty="0"/>
              <a:t>A Verifica avvenuta: archiviazione delle dichiarazioni </a:t>
            </a:r>
            <a:r>
              <a:rPr lang="it-IT" dirty="0"/>
              <a:t>nel fascicolo di verifica dell’operazione soggetta ad Audit II livello</a:t>
            </a:r>
          </a:p>
        </p:txBody>
      </p:sp>
      <p:sp>
        <p:nvSpPr>
          <p:cNvPr id="26" name="TextBox 9">
            <a:extLst>
              <a:ext uri="{FF2B5EF4-FFF2-40B4-BE49-F238E27FC236}">
                <a16:creationId xmlns:a16="http://schemas.microsoft.com/office/drawing/2014/main" id="{CA9647F4-B277-EF94-6183-6DC0FD05003A}"/>
              </a:ext>
            </a:extLst>
          </p:cNvPr>
          <p:cNvSpPr txBox="1"/>
          <p:nvPr/>
        </p:nvSpPr>
        <p:spPr>
          <a:xfrm>
            <a:off x="1321275" y="2533822"/>
            <a:ext cx="455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MODALITÀ DI CONTROLLO</a:t>
            </a:r>
          </a:p>
        </p:txBody>
      </p:sp>
      <p:grpSp>
        <p:nvGrpSpPr>
          <p:cNvPr id="27" name="Group 1">
            <a:extLst>
              <a:ext uri="{FF2B5EF4-FFF2-40B4-BE49-F238E27FC236}">
                <a16:creationId xmlns:a16="http://schemas.microsoft.com/office/drawing/2014/main" id="{C4108521-A04D-4715-12B8-AB33E32AF16A}"/>
              </a:ext>
            </a:extLst>
          </p:cNvPr>
          <p:cNvGrpSpPr/>
          <p:nvPr/>
        </p:nvGrpSpPr>
        <p:grpSpPr>
          <a:xfrm>
            <a:off x="743814" y="2429125"/>
            <a:ext cx="513372" cy="504807"/>
            <a:chOff x="641094" y="4094195"/>
            <a:chExt cx="677145" cy="654918"/>
          </a:xfrm>
        </p:grpSpPr>
        <p:sp>
          <p:nvSpPr>
            <p:cNvPr id="28" name="Parallelogram 2">
              <a:extLst>
                <a:ext uri="{FF2B5EF4-FFF2-40B4-BE49-F238E27FC236}">
                  <a16:creationId xmlns:a16="http://schemas.microsoft.com/office/drawing/2014/main" id="{E1771245-BD23-414C-4629-B3321C6ECC84}"/>
                </a:ext>
              </a:extLst>
            </p:cNvPr>
            <p:cNvSpPr/>
            <p:nvPr/>
          </p:nvSpPr>
          <p:spPr>
            <a:xfrm>
              <a:off x="641094" y="4094195"/>
              <a:ext cx="677145" cy="654918"/>
            </a:xfrm>
            <a:prstGeom prst="parallelogram">
              <a:avLst>
                <a:gd name="adj" fmla="val 0"/>
              </a:avLst>
            </a:prstGeom>
            <a:solidFill>
              <a:schemeClr val="accent2"/>
            </a:solidFill>
            <a:ln w="76200" cmpd="thinThick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2100" b="1" dirty="0"/>
            </a:p>
          </p:txBody>
        </p:sp>
        <p:pic>
          <p:nvPicPr>
            <p:cNvPr id="29" name="Graphic 3" descr="Clipboard Checked outline">
              <a:extLst>
                <a:ext uri="{FF2B5EF4-FFF2-40B4-BE49-F238E27FC236}">
                  <a16:creationId xmlns:a16="http://schemas.microsoft.com/office/drawing/2014/main" id="{1369A7E0-986F-79EE-881D-7A9102865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0735" y="4115033"/>
              <a:ext cx="613241" cy="613241"/>
            </a:xfrm>
            <a:prstGeom prst="rect">
              <a:avLst/>
            </a:prstGeom>
          </p:spPr>
        </p:pic>
      </p:grpSp>
      <p:sp>
        <p:nvSpPr>
          <p:cNvPr id="30" name="Rettangolo con angoli arrotondati 6">
            <a:extLst>
              <a:ext uri="{FF2B5EF4-FFF2-40B4-BE49-F238E27FC236}">
                <a16:creationId xmlns:a16="http://schemas.microsoft.com/office/drawing/2014/main" id="{C64D91BD-9D38-87A6-1737-1320B632A2D6}"/>
              </a:ext>
            </a:extLst>
          </p:cNvPr>
          <p:cNvSpPr/>
          <p:nvPr/>
        </p:nvSpPr>
        <p:spPr>
          <a:xfrm>
            <a:off x="630934" y="699395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A1 – PROCEDURA C</a:t>
            </a:r>
            <a:r>
              <a:rPr lang="en-US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 </a:t>
            </a:r>
            <a:r>
              <a:rPr lang="en-US" sz="2400" b="1" u="sng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PERSONALE</a:t>
            </a:r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(2/3)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5406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DB86B-D51C-6FE5-D171-19C0FE315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DFAE40A0-24D6-55D6-585C-F43D17CDB05E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BA678518-6AA4-DCF3-784C-1513133D171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8" name="Rectangle 32">
            <a:extLst>
              <a:ext uri="{FF2B5EF4-FFF2-40B4-BE49-F238E27FC236}">
                <a16:creationId xmlns:a16="http://schemas.microsoft.com/office/drawing/2014/main" id="{0A954386-ED58-716D-B38D-04295A4B2547}"/>
              </a:ext>
            </a:extLst>
          </p:cNvPr>
          <p:cNvSpPr/>
          <p:nvPr/>
        </p:nvSpPr>
        <p:spPr>
          <a:xfrm>
            <a:off x="1231210" y="1625222"/>
            <a:ext cx="10006502" cy="19769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36">
            <a:extLst>
              <a:ext uri="{FF2B5EF4-FFF2-40B4-BE49-F238E27FC236}">
                <a16:creationId xmlns:a16="http://schemas.microsoft.com/office/drawing/2014/main" id="{6C78DB09-CB31-76D8-163E-D1C2B46D06A3}"/>
              </a:ext>
            </a:extLst>
          </p:cNvPr>
          <p:cNvSpPr/>
          <p:nvPr/>
        </p:nvSpPr>
        <p:spPr>
          <a:xfrm>
            <a:off x="1321275" y="2190141"/>
            <a:ext cx="9777976" cy="123885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accent3"/>
                </a:solidFill>
              </a:rPr>
              <a:t>Indicatori di rischio: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b="1" dirty="0"/>
              <a:t>Esposizione al rischio di conflitto di interessi </a:t>
            </a:r>
            <a:r>
              <a:rPr lang="it-IT" sz="1600" dirty="0"/>
              <a:t>e </a:t>
            </a:r>
            <a:r>
              <a:rPr lang="it-IT" sz="1600" b="1" dirty="0"/>
              <a:t>Probabilità che il rischio generi un danno all’interesse pubblico</a:t>
            </a:r>
            <a:r>
              <a:rPr lang="it-IT" sz="1600" dirty="0"/>
              <a:t>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b="1" dirty="0"/>
              <a:t>Impatto del danno sul beneficio pubblico</a:t>
            </a:r>
            <a:r>
              <a:rPr lang="it-IT" sz="1600" dirty="0"/>
              <a:t>, se il rischio si concretizza.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0B4AD8F5-D08E-2A89-FD9C-2FAE0F1674E7}"/>
              </a:ext>
            </a:extLst>
          </p:cNvPr>
          <p:cNvSpPr txBox="1"/>
          <p:nvPr/>
        </p:nvSpPr>
        <p:spPr>
          <a:xfrm>
            <a:off x="1321275" y="1665607"/>
            <a:ext cx="7831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LA VALUTAZIONE DEL RICHIO E CAMPIONAMENTO</a:t>
            </a:r>
          </a:p>
        </p:txBody>
      </p:sp>
      <p:grpSp>
        <p:nvGrpSpPr>
          <p:cNvPr id="16" name="Group 1">
            <a:extLst>
              <a:ext uri="{FF2B5EF4-FFF2-40B4-BE49-F238E27FC236}">
                <a16:creationId xmlns:a16="http://schemas.microsoft.com/office/drawing/2014/main" id="{35B822E1-9435-90CB-75CD-002D467C3217}"/>
              </a:ext>
            </a:extLst>
          </p:cNvPr>
          <p:cNvGrpSpPr/>
          <p:nvPr/>
        </p:nvGrpSpPr>
        <p:grpSpPr>
          <a:xfrm>
            <a:off x="743814" y="1560910"/>
            <a:ext cx="513372" cy="504807"/>
            <a:chOff x="641094" y="4094195"/>
            <a:chExt cx="677145" cy="654918"/>
          </a:xfrm>
        </p:grpSpPr>
        <p:sp>
          <p:nvSpPr>
            <p:cNvPr id="17" name="Parallelogram 2">
              <a:extLst>
                <a:ext uri="{FF2B5EF4-FFF2-40B4-BE49-F238E27FC236}">
                  <a16:creationId xmlns:a16="http://schemas.microsoft.com/office/drawing/2014/main" id="{2FC33128-BD36-FFEB-8A0F-C8173A765B2B}"/>
                </a:ext>
              </a:extLst>
            </p:cNvPr>
            <p:cNvSpPr/>
            <p:nvPr/>
          </p:nvSpPr>
          <p:spPr>
            <a:xfrm>
              <a:off x="641094" y="4094195"/>
              <a:ext cx="677145" cy="654918"/>
            </a:xfrm>
            <a:prstGeom prst="parallelogram">
              <a:avLst>
                <a:gd name="adj" fmla="val 0"/>
              </a:avLst>
            </a:prstGeom>
            <a:solidFill>
              <a:schemeClr val="accent2"/>
            </a:solidFill>
            <a:ln w="76200" cmpd="thinThick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2100" b="1"/>
            </a:p>
          </p:txBody>
        </p:sp>
        <p:pic>
          <p:nvPicPr>
            <p:cNvPr id="18" name="Graphic 3" descr="Clipboard Checked outline">
              <a:extLst>
                <a:ext uri="{FF2B5EF4-FFF2-40B4-BE49-F238E27FC236}">
                  <a16:creationId xmlns:a16="http://schemas.microsoft.com/office/drawing/2014/main" id="{F66FA876-BD23-AE56-410A-8DC927EAA9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0735" y="4115033"/>
              <a:ext cx="613241" cy="613241"/>
            </a:xfrm>
            <a:prstGeom prst="rect">
              <a:avLst/>
            </a:prstGeom>
          </p:spPr>
        </p:pic>
      </p:grpSp>
      <p:sp>
        <p:nvSpPr>
          <p:cNvPr id="19" name="Rettangolo con angoli arrotondati 6">
            <a:extLst>
              <a:ext uri="{FF2B5EF4-FFF2-40B4-BE49-F238E27FC236}">
                <a16:creationId xmlns:a16="http://schemas.microsoft.com/office/drawing/2014/main" id="{7478F49F-2B25-7D15-5B26-9B64C2FF9DD6}"/>
              </a:ext>
            </a:extLst>
          </p:cNvPr>
          <p:cNvSpPr/>
          <p:nvPr/>
        </p:nvSpPr>
        <p:spPr>
          <a:xfrm>
            <a:off x="630934" y="699395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A1 – PROCEDURA </a:t>
            </a:r>
            <a:r>
              <a:rPr lang="en-US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</a:t>
            </a:r>
            <a:r>
              <a:rPr lang="en-US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o</a:t>
            </a:r>
            <a:r>
              <a:rPr lang="en-US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PERSONALE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(3/3)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Isosceles Triangle 6">
            <a:extLst>
              <a:ext uri="{FF2B5EF4-FFF2-40B4-BE49-F238E27FC236}">
                <a16:creationId xmlns:a16="http://schemas.microsoft.com/office/drawing/2014/main" id="{0ECC4C4C-77B1-0183-8D36-AF45D5CEAA65}"/>
              </a:ext>
            </a:extLst>
          </p:cNvPr>
          <p:cNvSpPr/>
          <p:nvPr/>
        </p:nvSpPr>
        <p:spPr>
          <a:xfrm rot="5400000">
            <a:off x="7883059" y="4713193"/>
            <a:ext cx="1720136" cy="336203"/>
          </a:xfrm>
          <a:prstGeom prst="triangle">
            <a:avLst/>
          </a:prstGeom>
          <a:solidFill>
            <a:srgbClr val="297A3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CF2EF010-4006-93F8-95DF-89257215C683}"/>
              </a:ext>
            </a:extLst>
          </p:cNvPr>
          <p:cNvSpPr/>
          <p:nvPr/>
        </p:nvSpPr>
        <p:spPr>
          <a:xfrm>
            <a:off x="9179843" y="4542050"/>
            <a:ext cx="1878680" cy="678485"/>
          </a:xfrm>
          <a:prstGeom prst="rect">
            <a:avLst/>
          </a:prstGeom>
          <a:solidFill>
            <a:srgbClr val="F0FA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 algn="ctr">
              <a:spcBef>
                <a:spcPts val="600"/>
              </a:spcBef>
            </a:pPr>
            <a:r>
              <a:rPr lang="it-IT" sz="3200" b="1" dirty="0"/>
              <a:t>R=</a:t>
            </a:r>
            <a:r>
              <a:rPr lang="it-IT" sz="3200" b="1" dirty="0" err="1"/>
              <a:t>PxD</a:t>
            </a:r>
            <a:r>
              <a:rPr lang="it-IT" sz="3200" b="1" dirty="0"/>
              <a:t> </a:t>
            </a: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58852260-32EA-8AA0-7CDD-D93E3BB29032}"/>
              </a:ext>
            </a:extLst>
          </p:cNvPr>
          <p:cNvSpPr/>
          <p:nvPr/>
        </p:nvSpPr>
        <p:spPr>
          <a:xfrm>
            <a:off x="910519" y="4021225"/>
            <a:ext cx="7395892" cy="1720137"/>
          </a:xfrm>
          <a:prstGeom prst="rect">
            <a:avLst/>
          </a:prstGeom>
          <a:ln w="19050">
            <a:solidFill>
              <a:srgbClr val="297A38"/>
            </a:solidFill>
          </a:ln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accent3"/>
                </a:solidFill>
              </a:rPr>
              <a:t>Definizione delle Priorità di Controllo: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b="1" dirty="0"/>
              <a:t>Livelli di Probabilità (P)</a:t>
            </a:r>
            <a:r>
              <a:rPr lang="it-IT" sz="1600" dirty="0"/>
              <a:t>: (basso, medio, alto)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b="1" dirty="0"/>
              <a:t>Livelli di Gravità del Danno (D)</a:t>
            </a:r>
            <a:r>
              <a:rPr lang="it-IT" sz="1600" dirty="0"/>
              <a:t>: (limitato, significativo, critico)</a:t>
            </a:r>
            <a:endParaRPr lang="it-IT" sz="800" dirty="0"/>
          </a:p>
          <a:p>
            <a:pPr>
              <a:spcBef>
                <a:spcPts val="600"/>
              </a:spcBef>
            </a:pPr>
            <a:r>
              <a:rPr lang="it-IT" sz="1600" dirty="0"/>
              <a:t>La combinazione di questi livelli </a:t>
            </a:r>
            <a:r>
              <a:rPr lang="it-IT" sz="1600" b="1" dirty="0"/>
              <a:t>permette</a:t>
            </a:r>
            <a:r>
              <a:rPr lang="it-IT" sz="1600" dirty="0"/>
              <a:t> di assegnare priorità ai procedimenti più esposti, ottimizzando così l’impiego delle risorse.</a:t>
            </a:r>
          </a:p>
        </p:txBody>
      </p:sp>
    </p:spTree>
    <p:extLst>
      <p:ext uri="{BB962C8B-B14F-4D97-AF65-F5344CB8AC3E}">
        <p14:creationId xmlns:p14="http://schemas.microsoft.com/office/powerpoint/2010/main" val="65329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3A848-B6D6-9E99-ABAC-28EECFB19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D20F0FCA-06E1-00EE-6EC1-11812960D823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C5A3B0-8B82-A25B-6CBF-0D4F47354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8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E812432-5BC8-00DD-4AA8-FBC033CD99B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8" name="Rettangolo con angoli arrotondati 6">
            <a:extLst>
              <a:ext uri="{FF2B5EF4-FFF2-40B4-BE49-F238E27FC236}">
                <a16:creationId xmlns:a16="http://schemas.microsoft.com/office/drawing/2014/main" id="{E8B81AF8-AD95-D454-DC2A-4FA73E1C2AF8}"/>
              </a:ext>
            </a:extLst>
          </p:cNvPr>
          <p:cNvSpPr/>
          <p:nvPr/>
        </p:nvSpPr>
        <p:spPr>
          <a:xfrm>
            <a:off x="630934" y="699395"/>
            <a:ext cx="879754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A2 – PROCEDURA </a:t>
            </a:r>
            <a:r>
              <a:rPr lang="it-IT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CoI</a:t>
            </a:r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FUNZIONI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(1/4)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32">
            <a:extLst>
              <a:ext uri="{FF2B5EF4-FFF2-40B4-BE49-F238E27FC236}">
                <a16:creationId xmlns:a16="http://schemas.microsoft.com/office/drawing/2014/main" id="{A32C98AA-3931-1DBB-5B0E-7693BB4CEFD7}"/>
              </a:ext>
            </a:extLst>
          </p:cNvPr>
          <p:cNvSpPr/>
          <p:nvPr/>
        </p:nvSpPr>
        <p:spPr>
          <a:xfrm>
            <a:off x="1281200" y="1458855"/>
            <a:ext cx="10006502" cy="9191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6F0DE06E-7AEF-30FA-3127-7EA4AAAEB971}"/>
              </a:ext>
            </a:extLst>
          </p:cNvPr>
          <p:cNvSpPr/>
          <p:nvPr/>
        </p:nvSpPr>
        <p:spPr>
          <a:xfrm>
            <a:off x="1355458" y="1748814"/>
            <a:ext cx="9378350" cy="3829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Per le operazioni «</a:t>
            </a:r>
            <a:r>
              <a:rPr lang="it-IT" sz="1600" b="1" dirty="0"/>
              <a:t>a titolarità regionale</a:t>
            </a:r>
            <a:r>
              <a:rPr lang="it-IT" sz="1600" dirty="0"/>
              <a:t>»: </a:t>
            </a:r>
            <a:r>
              <a:rPr lang="it-IT" sz="1600" dirty="0" err="1"/>
              <a:t>AdG</a:t>
            </a:r>
            <a:r>
              <a:rPr lang="it-IT" sz="1600" dirty="0"/>
              <a:t>/OI, Nuclei di Valutazione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Per le operazioni «</a:t>
            </a:r>
            <a:r>
              <a:rPr lang="it-IT" sz="1600" b="1" dirty="0"/>
              <a:t>a regia</a:t>
            </a:r>
            <a:r>
              <a:rPr lang="it-IT" sz="1600" dirty="0"/>
              <a:t>»: </a:t>
            </a:r>
            <a:r>
              <a:rPr lang="it-IT" sz="1600" dirty="0" err="1"/>
              <a:t>AdG</a:t>
            </a:r>
            <a:r>
              <a:rPr lang="it-IT" sz="1600" dirty="0"/>
              <a:t>/OI, Nuclei di Valutazione, RUP, Componenti Commissioni di Gara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989D8A7E-3781-08B2-E4C0-DC86ADF8551A}"/>
              </a:ext>
            </a:extLst>
          </p:cNvPr>
          <p:cNvSpPr txBox="1"/>
          <p:nvPr/>
        </p:nvSpPr>
        <p:spPr>
          <a:xfrm>
            <a:off x="1355458" y="1462430"/>
            <a:ext cx="455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SOGGETTI COINVOLTI NELL’ATTIVITÀ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4BC1A9DA-C7E0-A496-5C07-7E1C2C573063}"/>
              </a:ext>
            </a:extLst>
          </p:cNvPr>
          <p:cNvSpPr/>
          <p:nvPr/>
        </p:nvSpPr>
        <p:spPr>
          <a:xfrm>
            <a:off x="1271964" y="2641550"/>
            <a:ext cx="10006502" cy="6187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74C61304-BBD1-26FD-207E-E8DEBD93DD56}"/>
              </a:ext>
            </a:extLst>
          </p:cNvPr>
          <p:cNvSpPr/>
          <p:nvPr/>
        </p:nvSpPr>
        <p:spPr>
          <a:xfrm>
            <a:off x="1346222" y="2922272"/>
            <a:ext cx="9378350" cy="38296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it-IT" sz="1600" dirty="0"/>
              <a:t>A seguito dell’assegnazione delle operazioni da parte dell’EQ di riferimento</a:t>
            </a: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id="{32706273-1AEF-764B-1FB3-8DBC272F41CE}"/>
              </a:ext>
            </a:extLst>
          </p:cNvPr>
          <p:cNvSpPr txBox="1"/>
          <p:nvPr/>
        </p:nvSpPr>
        <p:spPr>
          <a:xfrm>
            <a:off x="1346222" y="2641159"/>
            <a:ext cx="455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TEMPISTICHE</a:t>
            </a:r>
          </a:p>
        </p:txBody>
      </p:sp>
      <p:pic>
        <p:nvPicPr>
          <p:cNvPr id="21" name="Immagine 1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53678A4F-448A-4725-03BA-FB4DA6BB52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16" y="3420908"/>
            <a:ext cx="5038802" cy="29339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2" name="Straight Arrow Connector 11">
            <a:extLst>
              <a:ext uri="{FF2B5EF4-FFF2-40B4-BE49-F238E27FC236}">
                <a16:creationId xmlns:a16="http://schemas.microsoft.com/office/drawing/2014/main" id="{ACA171E2-4F7E-1FDA-E939-1F7112DFA0DE}"/>
              </a:ext>
            </a:extLst>
          </p:cNvPr>
          <p:cNvCxnSpPr>
            <a:cxnSpLocks/>
          </p:cNvCxnSpPr>
          <p:nvPr/>
        </p:nvCxnSpPr>
        <p:spPr>
          <a:xfrm>
            <a:off x="3548284" y="5308430"/>
            <a:ext cx="4552007" cy="3023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2">
            <a:extLst>
              <a:ext uri="{FF2B5EF4-FFF2-40B4-BE49-F238E27FC236}">
                <a16:creationId xmlns:a16="http://schemas.microsoft.com/office/drawing/2014/main" id="{8073181D-32F3-EA5B-47A2-7483F07AF73D}"/>
              </a:ext>
            </a:extLst>
          </p:cNvPr>
          <p:cNvCxnSpPr>
            <a:cxnSpLocks/>
          </p:cNvCxnSpPr>
          <p:nvPr/>
        </p:nvCxnSpPr>
        <p:spPr>
          <a:xfrm flipV="1">
            <a:off x="3537527" y="4845975"/>
            <a:ext cx="2737688" cy="4624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13">
            <a:extLst>
              <a:ext uri="{FF2B5EF4-FFF2-40B4-BE49-F238E27FC236}">
                <a16:creationId xmlns:a16="http://schemas.microsoft.com/office/drawing/2014/main" id="{8D4E545B-A901-696D-1C25-EA919A88696D}"/>
              </a:ext>
            </a:extLst>
          </p:cNvPr>
          <p:cNvCxnSpPr>
            <a:cxnSpLocks/>
          </p:cNvCxnSpPr>
          <p:nvPr/>
        </p:nvCxnSpPr>
        <p:spPr>
          <a:xfrm flipV="1">
            <a:off x="3548284" y="5235529"/>
            <a:ext cx="3471352" cy="72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4">
            <a:extLst>
              <a:ext uri="{FF2B5EF4-FFF2-40B4-BE49-F238E27FC236}">
                <a16:creationId xmlns:a16="http://schemas.microsoft.com/office/drawing/2014/main" id="{BA79C911-8B11-6371-2524-EDAEF47EB401}"/>
              </a:ext>
            </a:extLst>
          </p:cNvPr>
          <p:cNvSpPr txBox="1"/>
          <p:nvPr/>
        </p:nvSpPr>
        <p:spPr>
          <a:xfrm>
            <a:off x="966228" y="5148345"/>
            <a:ext cx="2694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Verifica dichiarazioni rese</a:t>
            </a:r>
          </a:p>
        </p:txBody>
      </p:sp>
      <p:sp>
        <p:nvSpPr>
          <p:cNvPr id="26" name="Parallelogram 42">
            <a:extLst>
              <a:ext uri="{FF2B5EF4-FFF2-40B4-BE49-F238E27FC236}">
                <a16:creationId xmlns:a16="http://schemas.microsoft.com/office/drawing/2014/main" id="{EBEE141A-0F7E-E619-682C-24645BD7FB26}"/>
              </a:ext>
            </a:extLst>
          </p:cNvPr>
          <p:cNvSpPr/>
          <p:nvPr/>
        </p:nvSpPr>
        <p:spPr>
          <a:xfrm>
            <a:off x="842086" y="1385326"/>
            <a:ext cx="513372" cy="504807"/>
          </a:xfrm>
          <a:prstGeom prst="parallelogram">
            <a:avLst>
              <a:gd name="adj" fmla="val 0"/>
            </a:avLst>
          </a:prstGeom>
          <a:solidFill>
            <a:schemeClr val="accent2"/>
          </a:solidFill>
          <a:ln w="76200" cmpd="thinThick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100" b="1" dirty="0"/>
          </a:p>
        </p:txBody>
      </p:sp>
      <p:sp>
        <p:nvSpPr>
          <p:cNvPr id="27" name="Parallelogram 46">
            <a:extLst>
              <a:ext uri="{FF2B5EF4-FFF2-40B4-BE49-F238E27FC236}">
                <a16:creationId xmlns:a16="http://schemas.microsoft.com/office/drawing/2014/main" id="{E790D8B2-2F78-D4FE-A464-9886336665DA}"/>
              </a:ext>
            </a:extLst>
          </p:cNvPr>
          <p:cNvSpPr/>
          <p:nvPr/>
        </p:nvSpPr>
        <p:spPr>
          <a:xfrm>
            <a:off x="842086" y="2235800"/>
            <a:ext cx="513372" cy="504807"/>
          </a:xfrm>
          <a:prstGeom prst="parallelogram">
            <a:avLst>
              <a:gd name="adj" fmla="val 0"/>
            </a:avLst>
          </a:prstGeom>
          <a:solidFill>
            <a:schemeClr val="accent2"/>
          </a:solidFill>
          <a:ln w="76200" cmpd="thinThick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100" b="1" dirty="0"/>
          </a:p>
        </p:txBody>
      </p:sp>
      <p:pic>
        <p:nvPicPr>
          <p:cNvPr id="28" name="Graphic 49" descr="Users outline">
            <a:extLst>
              <a:ext uri="{FF2B5EF4-FFF2-40B4-BE49-F238E27FC236}">
                <a16:creationId xmlns:a16="http://schemas.microsoft.com/office/drawing/2014/main" id="{44895C1B-A8E0-9568-8D1E-1E3B0A4DA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2236" y="1425743"/>
            <a:ext cx="439912" cy="439912"/>
          </a:xfrm>
          <a:prstGeom prst="rect">
            <a:avLst/>
          </a:prstGeom>
        </p:spPr>
      </p:pic>
      <p:pic>
        <p:nvPicPr>
          <p:cNvPr id="29" name="Graphic 51" descr="Stopwatch outline">
            <a:extLst>
              <a:ext uri="{FF2B5EF4-FFF2-40B4-BE49-F238E27FC236}">
                <a16:creationId xmlns:a16="http://schemas.microsoft.com/office/drawing/2014/main" id="{A6DC2F89-A7A0-7348-06D6-B9072AAE2B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0566" y="2278382"/>
            <a:ext cx="413954" cy="41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40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88930-51B0-F12A-F829-39446B4C0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A0624BF8-0BF7-05F9-AA4A-073E739B4F27}"/>
              </a:ext>
            </a:extLst>
          </p:cNvPr>
          <p:cNvSpPr txBox="1"/>
          <p:nvPr/>
        </p:nvSpPr>
        <p:spPr>
          <a:xfrm>
            <a:off x="17520" y="742780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1F2E44-36E8-F64E-99A9-7326CCA52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9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71A790F9-3CCC-A4E0-2A87-7002B4DAC29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8" name="Rectangle 32">
            <a:extLst>
              <a:ext uri="{FF2B5EF4-FFF2-40B4-BE49-F238E27FC236}">
                <a16:creationId xmlns:a16="http://schemas.microsoft.com/office/drawing/2014/main" id="{D48F9070-DB93-7765-9A2C-9A3487711026}"/>
              </a:ext>
            </a:extLst>
          </p:cNvPr>
          <p:cNvSpPr/>
          <p:nvPr/>
        </p:nvSpPr>
        <p:spPr>
          <a:xfrm>
            <a:off x="1227280" y="1600026"/>
            <a:ext cx="10000163" cy="39787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181A9F10-4ABC-D996-42CA-3F2BAFA7E59B}"/>
              </a:ext>
            </a:extLst>
          </p:cNvPr>
          <p:cNvSpPr/>
          <p:nvPr/>
        </p:nvSpPr>
        <p:spPr>
          <a:xfrm>
            <a:off x="1355458" y="2082714"/>
            <a:ext cx="9726427" cy="26921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700" b="1" dirty="0"/>
              <a:t>Verifica </a:t>
            </a:r>
            <a:r>
              <a:rPr lang="it-IT" sz="1700" dirty="0"/>
              <a:t>della presenza di un </a:t>
            </a:r>
            <a:r>
              <a:rPr lang="it-IT" sz="1700" b="1" dirty="0"/>
              <a:t>Codice di condotta per </a:t>
            </a:r>
            <a:r>
              <a:rPr lang="it-IT" sz="1700" b="1" dirty="0" err="1"/>
              <a:t>AdG</a:t>
            </a:r>
            <a:r>
              <a:rPr lang="it-IT" sz="1700" b="1" dirty="0"/>
              <a:t>/OI/Beneficiario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700" b="1" dirty="0"/>
              <a:t>Verifica</a:t>
            </a:r>
            <a:r>
              <a:rPr lang="it-IT" sz="1700" dirty="0"/>
              <a:t> della presenza dell’</a:t>
            </a:r>
            <a:r>
              <a:rPr lang="it-IT" sz="1700" b="1" dirty="0"/>
              <a:t>informativa</a:t>
            </a:r>
            <a:r>
              <a:rPr lang="it-IT" sz="1700" dirty="0"/>
              <a:t> per i beneficiari sull’assenza di conflitto d’interessi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700" b="1" dirty="0"/>
              <a:t>Verifica </a:t>
            </a:r>
            <a:r>
              <a:rPr lang="it-IT" sz="1700" dirty="0"/>
              <a:t>della presenza delle dichiarazioni di assenza di conflitto di interessi dei </a:t>
            </a:r>
            <a:r>
              <a:rPr lang="it-IT" sz="1700" b="1" dirty="0"/>
              <a:t>soggetti dell’</a:t>
            </a:r>
            <a:r>
              <a:rPr lang="it-IT" sz="1700" b="1" dirty="0" err="1"/>
              <a:t>AdG</a:t>
            </a:r>
            <a:r>
              <a:rPr lang="it-IT" sz="1700" b="1" dirty="0"/>
              <a:t>/OI coinvolti nella gestione</a:t>
            </a:r>
            <a:r>
              <a:rPr lang="it-IT" sz="1700" dirty="0"/>
              <a:t> (compresi i membri di commissione di valutazione) </a:t>
            </a:r>
            <a:r>
              <a:rPr lang="it-IT" sz="1700" b="1" dirty="0"/>
              <a:t>e nei controlli di primo livello</a:t>
            </a:r>
            <a:r>
              <a:rPr lang="it-IT" sz="1700" dirty="0"/>
              <a:t>, </a:t>
            </a:r>
            <a:r>
              <a:rPr lang="it-IT" sz="1700" b="1" dirty="0"/>
              <a:t>da parte dei soggetti erogatori di aiuti </a:t>
            </a:r>
            <a:r>
              <a:rPr lang="it-IT" sz="1700" dirty="0"/>
              <a:t>(compresi i membri di commissione di valutazione), </a:t>
            </a:r>
            <a:r>
              <a:rPr lang="it-IT" sz="1700" b="1" dirty="0"/>
              <a:t>da parte di tutti i soggetti intervenuti con compiti funzionali nella fase aggiudicativa o esecutiva dell’operazione</a:t>
            </a:r>
            <a:r>
              <a:rPr lang="it-IT" sz="1700" dirty="0"/>
              <a:t>.</a:t>
            </a:r>
            <a:endParaRPr lang="it-IT" sz="1700" b="1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700" b="1" dirty="0">
                <a:solidFill>
                  <a:schemeClr val="tx1"/>
                </a:solidFill>
              </a:rPr>
              <a:t>Controllo dell’avvenuta verifica da parte dell’</a:t>
            </a:r>
            <a:r>
              <a:rPr lang="it-IT" sz="1700" b="1" dirty="0" err="1">
                <a:solidFill>
                  <a:schemeClr val="tx1"/>
                </a:solidFill>
              </a:rPr>
              <a:t>AdG</a:t>
            </a:r>
            <a:r>
              <a:rPr lang="it-IT" sz="1700" b="1" dirty="0">
                <a:solidFill>
                  <a:schemeClr val="tx1"/>
                </a:solidFill>
              </a:rPr>
              <a:t> </a:t>
            </a:r>
            <a:r>
              <a:rPr lang="it-IT" sz="1700" dirty="0">
                <a:solidFill>
                  <a:schemeClr val="tx1"/>
                </a:solidFill>
              </a:rPr>
              <a:t>delle dichiarazioni di assenza di conflitto di interessi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700" b="1" dirty="0"/>
              <a:t>Azioni di verifica </a:t>
            </a:r>
            <a:r>
              <a:rPr lang="it-IT" sz="1700" b="1" dirty="0" err="1"/>
              <a:t>dell’AdA</a:t>
            </a:r>
            <a:r>
              <a:rPr lang="it-IT" sz="1700" b="1" dirty="0"/>
              <a:t> sulle dichiarazioni rese su ARACHNE e su altre banche dati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700" b="1" dirty="0"/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4CE64878-B83F-ABF6-2D92-6744EA6AE894}"/>
              </a:ext>
            </a:extLst>
          </p:cNvPr>
          <p:cNvSpPr txBox="1"/>
          <p:nvPr/>
        </p:nvSpPr>
        <p:spPr>
          <a:xfrm>
            <a:off x="1355458" y="1611456"/>
            <a:ext cx="4552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MODALITÀ DI CONTROLLO</a:t>
            </a:r>
          </a:p>
        </p:txBody>
      </p:sp>
      <p:grpSp>
        <p:nvGrpSpPr>
          <p:cNvPr id="12" name="Group 1">
            <a:extLst>
              <a:ext uri="{FF2B5EF4-FFF2-40B4-BE49-F238E27FC236}">
                <a16:creationId xmlns:a16="http://schemas.microsoft.com/office/drawing/2014/main" id="{DE7F42EF-FDE8-C330-02DC-3484AC97A7F5}"/>
              </a:ext>
            </a:extLst>
          </p:cNvPr>
          <p:cNvGrpSpPr/>
          <p:nvPr/>
        </p:nvGrpSpPr>
        <p:grpSpPr>
          <a:xfrm>
            <a:off x="794847" y="1467075"/>
            <a:ext cx="513372" cy="504807"/>
            <a:chOff x="641094" y="4094195"/>
            <a:chExt cx="677145" cy="654918"/>
          </a:xfrm>
        </p:grpSpPr>
        <p:sp>
          <p:nvSpPr>
            <p:cNvPr id="16" name="Parallelogram 2">
              <a:extLst>
                <a:ext uri="{FF2B5EF4-FFF2-40B4-BE49-F238E27FC236}">
                  <a16:creationId xmlns:a16="http://schemas.microsoft.com/office/drawing/2014/main" id="{DA3EEFFD-412E-83C8-DF36-BBFA4CEB1959}"/>
                </a:ext>
              </a:extLst>
            </p:cNvPr>
            <p:cNvSpPr/>
            <p:nvPr/>
          </p:nvSpPr>
          <p:spPr>
            <a:xfrm>
              <a:off x="641094" y="4094195"/>
              <a:ext cx="677145" cy="654918"/>
            </a:xfrm>
            <a:prstGeom prst="parallelogram">
              <a:avLst>
                <a:gd name="adj" fmla="val 0"/>
              </a:avLst>
            </a:prstGeom>
            <a:solidFill>
              <a:schemeClr val="accent2"/>
            </a:solidFill>
            <a:ln w="76200" cmpd="thinThick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2100" b="1"/>
            </a:p>
          </p:txBody>
        </p:sp>
        <p:pic>
          <p:nvPicPr>
            <p:cNvPr id="17" name="Graphic 3" descr="Clipboard Checked outline">
              <a:extLst>
                <a:ext uri="{FF2B5EF4-FFF2-40B4-BE49-F238E27FC236}">
                  <a16:creationId xmlns:a16="http://schemas.microsoft.com/office/drawing/2014/main" id="{D7D26169-6AE2-F043-3E87-A72CF0A71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0735" y="4115033"/>
              <a:ext cx="613241" cy="613241"/>
            </a:xfrm>
            <a:prstGeom prst="rect">
              <a:avLst/>
            </a:prstGeom>
          </p:spPr>
        </p:pic>
      </p:grpSp>
      <p:sp>
        <p:nvSpPr>
          <p:cNvPr id="18" name="Rettangolo con angoli arrotondati 6">
            <a:extLst>
              <a:ext uri="{FF2B5EF4-FFF2-40B4-BE49-F238E27FC236}">
                <a16:creationId xmlns:a16="http://schemas.microsoft.com/office/drawing/2014/main" id="{210F2850-3DA4-3628-90EB-92B503BF8CB4}"/>
              </a:ext>
            </a:extLst>
          </p:cNvPr>
          <p:cNvSpPr/>
          <p:nvPr/>
        </p:nvSpPr>
        <p:spPr>
          <a:xfrm>
            <a:off x="630934" y="699395"/>
            <a:ext cx="8797546" cy="497108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A2 – PROCEDURA </a:t>
            </a:r>
            <a:r>
              <a:rPr lang="it-IT" sz="24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CoI</a:t>
            </a:r>
            <a:r>
              <a:rPr lang="it-IT" sz="2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FUNZIONI ADA </a:t>
            </a:r>
            <a:r>
              <a:rPr lang="en-US" sz="1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(2/4)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82597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1954</TotalTime>
  <Words>2209</Words>
  <Application>Microsoft Office PowerPoint</Application>
  <PresentationFormat>Widescreen</PresentationFormat>
  <Paragraphs>295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7" baseType="lpstr">
      <vt:lpstr>Aptos</vt:lpstr>
      <vt:lpstr>Aptos corpo</vt:lpstr>
      <vt:lpstr>Aptos Display</vt:lpstr>
      <vt:lpstr>Arial</vt:lpstr>
      <vt:lpstr>Calibri</vt:lpstr>
      <vt:lpstr>Times New Roman</vt:lpstr>
      <vt:lpstr>Wingdings</vt:lpstr>
      <vt:lpstr>Tema di Office</vt:lpstr>
      <vt:lpstr>  PROCESSO ORGANIZZATIVO INTERNO CONFLITTO DI INTERESSI E UTILIZZO ESTENSIVO ARACHNE WEB E ALTRE BANCHE DATI   15 maggio 2025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Simona Frustaci</dc:creator>
  <cp:lastModifiedBy>Simona Frustaci</cp:lastModifiedBy>
  <cp:revision>21</cp:revision>
  <cp:lastPrinted>2025-05-12T13:29:37Z</cp:lastPrinted>
  <dcterms:created xsi:type="dcterms:W3CDTF">2025-02-10T10:30:30Z</dcterms:created>
  <dcterms:modified xsi:type="dcterms:W3CDTF">2025-05-13T12:06:16Z</dcterms:modified>
</cp:coreProperties>
</file>