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5" r:id="rId2"/>
    <p:sldId id="336" r:id="rId3"/>
    <p:sldId id="335" r:id="rId4"/>
    <p:sldId id="337" r:id="rId5"/>
    <p:sldId id="339" r:id="rId6"/>
    <p:sldId id="333" r:id="rId7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7A38"/>
    <a:srgbClr val="FF9900"/>
    <a:srgbClr val="8EB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4710" autoAdjust="0"/>
  </p:normalViewPr>
  <p:slideViewPr>
    <p:cSldViewPr snapToGrid="0">
      <p:cViewPr varScale="1">
        <p:scale>
          <a:sx n="102" d="100"/>
          <a:sy n="102" d="100"/>
        </p:scale>
        <p:origin x="87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B9A7B4-FABF-4CE0-BA15-794D9FD2E3B0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B9DC570D-54A3-4D6C-858F-F6285B36EDB4}">
      <dgm:prSet/>
      <dgm:spPr/>
      <dgm:t>
        <a:bodyPr/>
        <a:lstStyle/>
        <a:p>
          <a:r>
            <a:rPr lang="it-IT" b="1"/>
            <a:t>Visione completa</a:t>
          </a:r>
        </a:p>
      </dgm:t>
    </dgm:pt>
    <dgm:pt modelId="{FC25A3F0-7B10-4C08-80B5-7997C2FEB0AF}" type="parTrans" cxnId="{7657266C-0462-406F-B89C-FB0DCA0677E5}">
      <dgm:prSet/>
      <dgm:spPr/>
      <dgm:t>
        <a:bodyPr/>
        <a:lstStyle/>
        <a:p>
          <a:endParaRPr lang="it-IT"/>
        </a:p>
      </dgm:t>
    </dgm:pt>
    <dgm:pt modelId="{72261D35-F91A-475F-B51A-E51172B93016}" type="sibTrans" cxnId="{7657266C-0462-406F-B89C-FB0DCA0677E5}">
      <dgm:prSet/>
      <dgm:spPr/>
      <dgm:t>
        <a:bodyPr/>
        <a:lstStyle/>
        <a:p>
          <a:endParaRPr lang="it-IT"/>
        </a:p>
      </dgm:t>
    </dgm:pt>
    <dgm:pt modelId="{977729A8-70F8-4191-9E16-E50C502910B7}">
      <dgm:prSet/>
      <dgm:spPr/>
      <dgm:t>
        <a:bodyPr/>
        <a:lstStyle/>
        <a:p>
          <a:r>
            <a:rPr lang="it-IT" b="1" dirty="0"/>
            <a:t>Azione tempestiva e indirizzo delle attività di audit di secondo livello verso le aree più a rischio</a:t>
          </a:r>
        </a:p>
      </dgm:t>
    </dgm:pt>
    <dgm:pt modelId="{717AB790-BC68-40F5-9CFE-9132A2C99582}" type="parTrans" cxnId="{3787A295-E939-4683-A933-8B10F4BBF657}">
      <dgm:prSet/>
      <dgm:spPr/>
      <dgm:t>
        <a:bodyPr/>
        <a:lstStyle/>
        <a:p>
          <a:endParaRPr lang="it-IT"/>
        </a:p>
      </dgm:t>
    </dgm:pt>
    <dgm:pt modelId="{F1F18F00-3C77-4C23-913D-B9D87D4F0816}" type="sibTrans" cxnId="{3787A295-E939-4683-A933-8B10F4BBF657}">
      <dgm:prSet/>
      <dgm:spPr/>
      <dgm:t>
        <a:bodyPr/>
        <a:lstStyle/>
        <a:p>
          <a:endParaRPr lang="it-IT"/>
        </a:p>
      </dgm:t>
    </dgm:pt>
    <dgm:pt modelId="{6400B7F9-0ACB-490F-BC5A-300DC33623D3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it-IT" b="1" dirty="0"/>
            <a:t>Dotare ogni ispettore di un report mirato per i controlli in loco</a:t>
          </a:r>
        </a:p>
      </dgm:t>
    </dgm:pt>
    <dgm:pt modelId="{B02DB9BE-EC72-4483-92FA-2B9794AD6F3E}" type="parTrans" cxnId="{6AD02BBA-CFB8-485E-A5F0-EF773F649EE6}">
      <dgm:prSet/>
      <dgm:spPr/>
      <dgm:t>
        <a:bodyPr/>
        <a:lstStyle/>
        <a:p>
          <a:endParaRPr lang="it-IT"/>
        </a:p>
      </dgm:t>
    </dgm:pt>
    <dgm:pt modelId="{A778226B-CF35-4485-BD79-60783575DF73}" type="sibTrans" cxnId="{6AD02BBA-CFB8-485E-A5F0-EF773F649EE6}">
      <dgm:prSet/>
      <dgm:spPr/>
      <dgm:t>
        <a:bodyPr/>
        <a:lstStyle/>
        <a:p>
          <a:endParaRPr lang="it-IT"/>
        </a:p>
      </dgm:t>
    </dgm:pt>
    <dgm:pt modelId="{EAC4E719-9A7A-4A2C-94A2-612336F01FD6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it-IT" b="1"/>
            <a:t>Garantire l’efficacia delle attività di audit delle operazioni </a:t>
          </a:r>
        </a:p>
      </dgm:t>
    </dgm:pt>
    <dgm:pt modelId="{5BAA62BB-0EFA-4AD0-B00E-3F327DEF145D}" type="parTrans" cxnId="{2A61E112-08C3-44E1-8296-F2B80015D3C5}">
      <dgm:prSet/>
      <dgm:spPr/>
      <dgm:t>
        <a:bodyPr/>
        <a:lstStyle/>
        <a:p>
          <a:endParaRPr lang="it-IT"/>
        </a:p>
      </dgm:t>
    </dgm:pt>
    <dgm:pt modelId="{975E4DD5-44EA-4F20-B8FA-85CB911A106E}" type="sibTrans" cxnId="{2A61E112-08C3-44E1-8296-F2B80015D3C5}">
      <dgm:prSet/>
      <dgm:spPr/>
      <dgm:t>
        <a:bodyPr/>
        <a:lstStyle/>
        <a:p>
          <a:endParaRPr lang="it-IT"/>
        </a:p>
      </dgm:t>
    </dgm:pt>
    <dgm:pt modelId="{CCB8668A-3FBD-4B29-BCBC-5EC7DCFFCABF}" type="pres">
      <dgm:prSet presAssocID="{5FB9A7B4-FABF-4CE0-BA15-794D9FD2E3B0}" presName="CompostProcess" presStyleCnt="0">
        <dgm:presLayoutVars>
          <dgm:dir/>
          <dgm:resizeHandles val="exact"/>
        </dgm:presLayoutVars>
      </dgm:prSet>
      <dgm:spPr/>
    </dgm:pt>
    <dgm:pt modelId="{56113D1E-9D41-4E65-AB1F-4D78BF990CCD}" type="pres">
      <dgm:prSet presAssocID="{5FB9A7B4-FABF-4CE0-BA15-794D9FD2E3B0}" presName="arrow" presStyleLbl="bgShp" presStyleIdx="0" presStyleCnt="1"/>
      <dgm:spPr/>
    </dgm:pt>
    <dgm:pt modelId="{A2DA6802-CFFE-4D2A-9240-9F56C915FC7A}" type="pres">
      <dgm:prSet presAssocID="{5FB9A7B4-FABF-4CE0-BA15-794D9FD2E3B0}" presName="linearProcess" presStyleCnt="0"/>
      <dgm:spPr/>
    </dgm:pt>
    <dgm:pt modelId="{CB1452B0-6E96-453A-BB79-DE3A2351F6A7}" type="pres">
      <dgm:prSet presAssocID="{B9DC570D-54A3-4D6C-858F-F6285B36EDB4}" presName="textNode" presStyleLbl="node1" presStyleIdx="0" presStyleCnt="4">
        <dgm:presLayoutVars>
          <dgm:bulletEnabled val="1"/>
        </dgm:presLayoutVars>
      </dgm:prSet>
      <dgm:spPr/>
    </dgm:pt>
    <dgm:pt modelId="{B75714C8-D457-424A-8D08-900FC596BC85}" type="pres">
      <dgm:prSet presAssocID="{72261D35-F91A-475F-B51A-E51172B93016}" presName="sibTrans" presStyleCnt="0"/>
      <dgm:spPr/>
    </dgm:pt>
    <dgm:pt modelId="{0EBD4765-1F46-4FCC-AB1A-B4631BFCB622}" type="pres">
      <dgm:prSet presAssocID="{977729A8-70F8-4191-9E16-E50C502910B7}" presName="textNode" presStyleLbl="node1" presStyleIdx="1" presStyleCnt="4">
        <dgm:presLayoutVars>
          <dgm:bulletEnabled val="1"/>
        </dgm:presLayoutVars>
      </dgm:prSet>
      <dgm:spPr/>
    </dgm:pt>
    <dgm:pt modelId="{5F04F6C0-25F5-485F-A61C-D62AAD07937B}" type="pres">
      <dgm:prSet presAssocID="{F1F18F00-3C77-4C23-913D-B9D87D4F0816}" presName="sibTrans" presStyleCnt="0"/>
      <dgm:spPr/>
    </dgm:pt>
    <dgm:pt modelId="{2C438941-2E90-4DE8-AFEF-06B77410ACA8}" type="pres">
      <dgm:prSet presAssocID="{6400B7F9-0ACB-490F-BC5A-300DC33623D3}" presName="textNode" presStyleLbl="node1" presStyleIdx="2" presStyleCnt="4">
        <dgm:presLayoutVars>
          <dgm:bulletEnabled val="1"/>
        </dgm:presLayoutVars>
      </dgm:prSet>
      <dgm:spPr/>
    </dgm:pt>
    <dgm:pt modelId="{D8C1D8C7-EE6A-44F2-8CFC-7368E2716A9C}" type="pres">
      <dgm:prSet presAssocID="{A778226B-CF35-4485-BD79-60783575DF73}" presName="sibTrans" presStyleCnt="0"/>
      <dgm:spPr/>
    </dgm:pt>
    <dgm:pt modelId="{BDAF13ED-62E2-4825-BFBB-94A44B4D16C9}" type="pres">
      <dgm:prSet presAssocID="{EAC4E719-9A7A-4A2C-94A2-612336F01FD6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A0718D12-51CC-4132-A39F-501DFFEEDCF0}" type="presOf" srcId="{5FB9A7B4-FABF-4CE0-BA15-794D9FD2E3B0}" destId="{CCB8668A-3FBD-4B29-BCBC-5EC7DCFFCABF}" srcOrd="0" destOrd="0" presId="urn:microsoft.com/office/officeart/2005/8/layout/hProcess9"/>
    <dgm:cxn modelId="{2A61E112-08C3-44E1-8296-F2B80015D3C5}" srcId="{5FB9A7B4-FABF-4CE0-BA15-794D9FD2E3B0}" destId="{EAC4E719-9A7A-4A2C-94A2-612336F01FD6}" srcOrd="3" destOrd="0" parTransId="{5BAA62BB-0EFA-4AD0-B00E-3F327DEF145D}" sibTransId="{975E4DD5-44EA-4F20-B8FA-85CB911A106E}"/>
    <dgm:cxn modelId="{3D5E9D68-1D6D-45D4-9966-A468710125DA}" type="presOf" srcId="{6400B7F9-0ACB-490F-BC5A-300DC33623D3}" destId="{2C438941-2E90-4DE8-AFEF-06B77410ACA8}" srcOrd="0" destOrd="0" presId="urn:microsoft.com/office/officeart/2005/8/layout/hProcess9"/>
    <dgm:cxn modelId="{DB08094C-71B5-4D1D-B8CB-5AF5FF72B1EE}" type="presOf" srcId="{EAC4E719-9A7A-4A2C-94A2-612336F01FD6}" destId="{BDAF13ED-62E2-4825-BFBB-94A44B4D16C9}" srcOrd="0" destOrd="0" presId="urn:microsoft.com/office/officeart/2005/8/layout/hProcess9"/>
    <dgm:cxn modelId="{7657266C-0462-406F-B89C-FB0DCA0677E5}" srcId="{5FB9A7B4-FABF-4CE0-BA15-794D9FD2E3B0}" destId="{B9DC570D-54A3-4D6C-858F-F6285B36EDB4}" srcOrd="0" destOrd="0" parTransId="{FC25A3F0-7B10-4C08-80B5-7997C2FEB0AF}" sibTransId="{72261D35-F91A-475F-B51A-E51172B93016}"/>
    <dgm:cxn modelId="{3787A295-E939-4683-A933-8B10F4BBF657}" srcId="{5FB9A7B4-FABF-4CE0-BA15-794D9FD2E3B0}" destId="{977729A8-70F8-4191-9E16-E50C502910B7}" srcOrd="1" destOrd="0" parTransId="{717AB790-BC68-40F5-9CFE-9132A2C99582}" sibTransId="{F1F18F00-3C77-4C23-913D-B9D87D4F0816}"/>
    <dgm:cxn modelId="{6AD02BBA-CFB8-485E-A5F0-EF773F649EE6}" srcId="{5FB9A7B4-FABF-4CE0-BA15-794D9FD2E3B0}" destId="{6400B7F9-0ACB-490F-BC5A-300DC33623D3}" srcOrd="2" destOrd="0" parTransId="{B02DB9BE-EC72-4483-92FA-2B9794AD6F3E}" sibTransId="{A778226B-CF35-4485-BD79-60783575DF73}"/>
    <dgm:cxn modelId="{A79314C5-A396-4485-BDBB-7FD41F2363BE}" type="presOf" srcId="{977729A8-70F8-4191-9E16-E50C502910B7}" destId="{0EBD4765-1F46-4FCC-AB1A-B4631BFCB622}" srcOrd="0" destOrd="0" presId="urn:microsoft.com/office/officeart/2005/8/layout/hProcess9"/>
    <dgm:cxn modelId="{D41C85D8-1643-46CB-940F-9A1B45FC388D}" type="presOf" srcId="{B9DC570D-54A3-4D6C-858F-F6285B36EDB4}" destId="{CB1452B0-6E96-453A-BB79-DE3A2351F6A7}" srcOrd="0" destOrd="0" presId="urn:microsoft.com/office/officeart/2005/8/layout/hProcess9"/>
    <dgm:cxn modelId="{4D222F16-4BDC-4294-912A-A0C6C73C3410}" type="presParOf" srcId="{CCB8668A-3FBD-4B29-BCBC-5EC7DCFFCABF}" destId="{56113D1E-9D41-4E65-AB1F-4D78BF990CCD}" srcOrd="0" destOrd="0" presId="urn:microsoft.com/office/officeart/2005/8/layout/hProcess9"/>
    <dgm:cxn modelId="{B9D3C0BE-EA13-4117-B540-5451540F524B}" type="presParOf" srcId="{CCB8668A-3FBD-4B29-BCBC-5EC7DCFFCABF}" destId="{A2DA6802-CFFE-4D2A-9240-9F56C915FC7A}" srcOrd="1" destOrd="0" presId="urn:microsoft.com/office/officeart/2005/8/layout/hProcess9"/>
    <dgm:cxn modelId="{2C918BFA-CA96-47D6-B10D-5C04BECAED61}" type="presParOf" srcId="{A2DA6802-CFFE-4D2A-9240-9F56C915FC7A}" destId="{CB1452B0-6E96-453A-BB79-DE3A2351F6A7}" srcOrd="0" destOrd="0" presId="urn:microsoft.com/office/officeart/2005/8/layout/hProcess9"/>
    <dgm:cxn modelId="{414543AA-7248-449A-B53A-32CCCE31596E}" type="presParOf" srcId="{A2DA6802-CFFE-4D2A-9240-9F56C915FC7A}" destId="{B75714C8-D457-424A-8D08-900FC596BC85}" srcOrd="1" destOrd="0" presId="urn:microsoft.com/office/officeart/2005/8/layout/hProcess9"/>
    <dgm:cxn modelId="{ED66DBEB-A1F3-4E13-9112-A9AD822CF2FD}" type="presParOf" srcId="{A2DA6802-CFFE-4D2A-9240-9F56C915FC7A}" destId="{0EBD4765-1F46-4FCC-AB1A-B4631BFCB622}" srcOrd="2" destOrd="0" presId="urn:microsoft.com/office/officeart/2005/8/layout/hProcess9"/>
    <dgm:cxn modelId="{27C39BC6-0249-4A5A-885E-C54971A636CE}" type="presParOf" srcId="{A2DA6802-CFFE-4D2A-9240-9F56C915FC7A}" destId="{5F04F6C0-25F5-485F-A61C-D62AAD07937B}" srcOrd="3" destOrd="0" presId="urn:microsoft.com/office/officeart/2005/8/layout/hProcess9"/>
    <dgm:cxn modelId="{D70CFDEF-CCE8-4328-919B-DC52F2C47E73}" type="presParOf" srcId="{A2DA6802-CFFE-4D2A-9240-9F56C915FC7A}" destId="{2C438941-2E90-4DE8-AFEF-06B77410ACA8}" srcOrd="4" destOrd="0" presId="urn:microsoft.com/office/officeart/2005/8/layout/hProcess9"/>
    <dgm:cxn modelId="{A7BE3515-A2A1-4B67-BB97-891806FE068F}" type="presParOf" srcId="{A2DA6802-CFFE-4D2A-9240-9F56C915FC7A}" destId="{D8C1D8C7-EE6A-44F2-8CFC-7368E2716A9C}" srcOrd="5" destOrd="0" presId="urn:microsoft.com/office/officeart/2005/8/layout/hProcess9"/>
    <dgm:cxn modelId="{BE87837A-39C7-4B61-92BB-616615D1EB0E}" type="presParOf" srcId="{A2DA6802-CFFE-4D2A-9240-9F56C915FC7A}" destId="{BDAF13ED-62E2-4825-BFBB-94A44B4D16C9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13D1E-9D41-4E65-AB1F-4D78BF990CCD}">
      <dsp:nvSpPr>
        <dsp:cNvPr id="0" name=""/>
        <dsp:cNvSpPr/>
      </dsp:nvSpPr>
      <dsp:spPr>
        <a:xfrm>
          <a:off x="748640" y="0"/>
          <a:ext cx="8484592" cy="4783107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1452B0-6E96-453A-BB79-DE3A2351F6A7}">
      <dsp:nvSpPr>
        <dsp:cNvPr id="0" name=""/>
        <dsp:cNvSpPr/>
      </dsp:nvSpPr>
      <dsp:spPr>
        <a:xfrm>
          <a:off x="4995" y="1434932"/>
          <a:ext cx="2402863" cy="191324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/>
            <a:t>Visione completa</a:t>
          </a:r>
        </a:p>
      </dsp:txBody>
      <dsp:txXfrm>
        <a:off x="98392" y="1528329"/>
        <a:ext cx="2216069" cy="1726448"/>
      </dsp:txXfrm>
    </dsp:sp>
    <dsp:sp modelId="{0EBD4765-1F46-4FCC-AB1A-B4631BFCB622}">
      <dsp:nvSpPr>
        <dsp:cNvPr id="0" name=""/>
        <dsp:cNvSpPr/>
      </dsp:nvSpPr>
      <dsp:spPr>
        <a:xfrm>
          <a:off x="2528002" y="1434932"/>
          <a:ext cx="2402863" cy="1913242"/>
        </a:xfrm>
        <a:prstGeom prst="roundRect">
          <a:avLst/>
        </a:prstGeom>
        <a:solidFill>
          <a:schemeClr val="accent3">
            <a:hueOff val="1372388"/>
            <a:satOff val="8237"/>
            <a:lumOff val="62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Azione tempestiva e indirizzo delle attività di audit di secondo livello verso le aree più a rischio</a:t>
          </a:r>
        </a:p>
      </dsp:txBody>
      <dsp:txXfrm>
        <a:off x="2621399" y="1528329"/>
        <a:ext cx="2216069" cy="1726448"/>
      </dsp:txXfrm>
    </dsp:sp>
    <dsp:sp modelId="{2C438941-2E90-4DE8-AFEF-06B77410ACA8}">
      <dsp:nvSpPr>
        <dsp:cNvPr id="0" name=""/>
        <dsp:cNvSpPr/>
      </dsp:nvSpPr>
      <dsp:spPr>
        <a:xfrm>
          <a:off x="5051008" y="1434932"/>
          <a:ext cx="2402863" cy="1913242"/>
        </a:xfrm>
        <a:prstGeom prst="roundRect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Dotare ogni ispettore di un report mirato per i controlli in loco</a:t>
          </a:r>
        </a:p>
      </dsp:txBody>
      <dsp:txXfrm>
        <a:off x="5144405" y="1528329"/>
        <a:ext cx="2216069" cy="1726448"/>
      </dsp:txXfrm>
    </dsp:sp>
    <dsp:sp modelId="{BDAF13ED-62E2-4825-BFBB-94A44B4D16C9}">
      <dsp:nvSpPr>
        <dsp:cNvPr id="0" name=""/>
        <dsp:cNvSpPr/>
      </dsp:nvSpPr>
      <dsp:spPr>
        <a:xfrm>
          <a:off x="7574014" y="1434932"/>
          <a:ext cx="2402863" cy="1913242"/>
        </a:xfrm>
        <a:prstGeom prst="roundRect">
          <a:avLst/>
        </a:prstGeom>
        <a:solidFill>
          <a:schemeClr val="accent2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/>
            <a:t>Garantire l’efficacia delle attività di audit delle operazioni </a:t>
          </a:r>
        </a:p>
      </dsp:txBody>
      <dsp:txXfrm>
        <a:off x="7667411" y="1528329"/>
        <a:ext cx="2216069" cy="1726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B1BDC-27B9-44BA-B1C0-C740BB5B4CC2}" type="datetimeFigureOut">
              <a:rPr lang="it-IT" smtClean="0"/>
              <a:t>13/05/2025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52CE2-DB9E-42A7-8A62-5B003DE4C5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3502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2199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FF2D6-8448-0B73-8042-A24B8D265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7BEC80E-64DF-A43B-8DCD-B045F431DD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ADFDAD6-3AC3-14E3-E308-0C45740115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95C7A49-49B9-D3F3-6F03-167F654699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52CE2-DB9E-42A7-8A62-5B003DE4C586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0352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682DB14-F9F4-B1B1-71E7-763097845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559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303FFF-A9CB-0073-8E2D-A2B0B1D0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94A28AE-AF77-485A-A6C3-8EDF7FC919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B6CFCF-E71E-9203-C60C-EE535B350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1382-7851-4727-AF5E-7BD40D4470F8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CFB792-4218-62AF-20B0-F268DFDAA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E5B8EF-78BB-7694-9AF8-F68FD195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549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A6A2002-F95A-9C81-DC31-E16D87E1F2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1C4ABD9-BF6C-9881-1E4C-3C18A0E08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B6340A-EA8A-3FCE-4D54-0E5943609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07D90-78A8-4CEE-910A-87B0368277E7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B758D45-C654-03C2-C665-E58B7EE35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A269C9-0E9E-D93A-B8DC-22A03CAC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6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16CFFA-C245-6545-B9D8-FB97E5CCD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32937D-9A88-E76C-7928-A60EE7F58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35384E-5E85-8CAE-E18E-42279017A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6E3F-AF04-4ECD-82FD-0E61860687F7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DCA233-FDF3-81AC-E6C4-4B6ABB8A2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7D6439-AE68-458A-65A5-D6168AD85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093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F476E7-1804-2723-92C5-B14F1DB56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D1DB0A9-CD36-EA71-E7F5-D6DF4AF14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B7651F-4858-07D6-9F94-67DE7DB6E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A21E-88B4-42C1-8220-6B433E97B489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AF3442-2A6D-776D-46CE-6BA107F77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F7BC7C-013A-E4AE-C57F-CF0B60F95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632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07F2C7-17DB-1817-D1AC-CEB847B66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8A90C06-7D88-D31F-E382-B8963036D4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E8F6777-D7CB-1252-2315-ED57B52EC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FC237-AC47-4625-8BC8-759F7A90B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6850E-BD95-404E-83FA-E12A2ACD3C5D}" type="datetime1">
              <a:rPr lang="it-IT" smtClean="0"/>
              <a:t>13/05/2025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DF61774-2828-1CCF-EAB2-9F4F94860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A95906D-9ADD-3271-C906-976F3325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341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1345B3-E9E6-CE02-150C-88AE2545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27F4C45-6534-E332-2753-6527333F7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CE47A4F-01C2-6D6F-E809-A8A59A5F5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6C8F879-3571-6C32-F596-FA5D9E0BB2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FE50189-3795-10BF-CF38-A2679D4353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FA975C2-AB76-01A7-14E6-41187CB31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E23FE-1689-4435-A2CF-0924F931BE69}" type="datetime1">
              <a:rPr lang="it-IT" smtClean="0"/>
              <a:t>13/05/2025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7D1C78A-B989-B936-3B71-7159618A1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752DDE8-A0A0-77F3-DE62-A55C8D17F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245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B5AB55-7591-0A90-C0A1-96B75AB48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331950A-1455-C434-1D6B-6E9443CA4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9104-CAF2-4704-A589-F3DCE458B292}" type="datetime1">
              <a:rPr lang="it-IT" smtClean="0"/>
              <a:t>13/05/2025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ADE2FA0-4EFD-1603-AA5E-F81AAB82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92807BE-A42E-7C27-62D7-15865C80A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7140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E5AE9FF-424D-ED2D-8F2D-ED9D0F3F8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2347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B06E8-D4FD-460B-BC8A-C46D65A93A27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0731C20-ABEF-3A6E-743E-F6D336A60A9A}"/>
              </a:ext>
            </a:extLst>
          </p:cNvPr>
          <p:cNvSpPr/>
          <p:nvPr userDrawn="1"/>
        </p:nvSpPr>
        <p:spPr>
          <a:xfrm>
            <a:off x="3727938" y="6476691"/>
            <a:ext cx="4114800" cy="381309"/>
          </a:xfrm>
          <a:prstGeom prst="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62B4F16E-1476-FD50-7709-EE5C971988E2}"/>
              </a:ext>
            </a:extLst>
          </p:cNvPr>
          <p:cNvSpPr/>
          <p:nvPr userDrawn="1"/>
        </p:nvSpPr>
        <p:spPr>
          <a:xfrm>
            <a:off x="2646485" y="5952393"/>
            <a:ext cx="5292969" cy="5145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E7E1ED1-E788-E911-3A17-DBF615B75D8E}"/>
              </a:ext>
            </a:extLst>
          </p:cNvPr>
          <p:cNvSpPr txBox="1"/>
          <p:nvPr userDrawn="1"/>
        </p:nvSpPr>
        <p:spPr>
          <a:xfrm>
            <a:off x="509954" y="2818151"/>
            <a:ext cx="4888523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62565596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A99DF7-5579-1985-6D56-721F44216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D319192-1F4D-65C5-D773-1E1166D96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900B6D7-A5D2-44FF-4647-911DC0831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62DE654-5AB9-34F4-24CE-F3B3E9384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324-08EB-4913-8E64-5E6640177B58}" type="datetime1">
              <a:rPr lang="it-IT" smtClean="0"/>
              <a:t>13/05/2025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940059F-0778-D8BA-F248-991ABE1D5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36877" y="6488235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A318A19-93CE-46D9-AA18-FF0CC8CD0071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1018F1C-7D0A-C1BF-3909-368E8420A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4510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13E1AC-4318-B5C7-B897-19A575D67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FB61778-C3FA-86E8-DFB3-3A79785537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8B0109A-A39C-36C0-F63E-CB91FC032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923460B-781C-2F4D-18DE-CAC8CC83B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193E-CD9A-4253-AB91-E10750716354}" type="datetime1">
              <a:rPr lang="it-IT" smtClean="0"/>
              <a:t>13/05/2025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97E65F7-87E5-17C7-DA99-19FA531EB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FEB9153-AAD6-5DEA-050B-18E7838FC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561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C10CFF4-E2EB-0CD7-1FF5-E585784E2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5D52271-9BB5-9DE5-E9C5-6C65D5320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5C4BA5-2180-ED87-EFDC-F776FF5EDE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B84975-BB6F-4DF1-BB2F-ABDA74C2742D}" type="datetime1">
              <a:rPr lang="it-IT" smtClean="0"/>
              <a:t>13/05/2025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1A5319-321C-D16E-CBF6-B51EC66253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it-IT"/>
              <a:t>‹N›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77F3BF9-C972-04EC-AC08-03052D363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EB06E8-D4FD-460B-BC8A-C46D65A93A27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0B7C7D1-C304-C7DA-1C2A-ECBB4917673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" y="0"/>
            <a:ext cx="12191282" cy="6858000"/>
          </a:xfrm>
          <a:prstGeom prst="rect">
            <a:avLst/>
          </a:prstGeom>
        </p:spPr>
      </p:pic>
      <p:sp>
        <p:nvSpPr>
          <p:cNvPr id="8" name="Segnaposto titolo 1">
            <a:extLst>
              <a:ext uri="{FF2B5EF4-FFF2-40B4-BE49-F238E27FC236}">
                <a16:creationId xmlns:a16="http://schemas.microsoft.com/office/drawing/2014/main" id="{406E832E-101D-45E2-83A3-A83C6A2ED5D0}"/>
              </a:ext>
            </a:extLst>
          </p:cNvPr>
          <p:cNvSpPr txBox="1">
            <a:spLocks/>
          </p:cNvSpPr>
          <p:nvPr userDrawn="1"/>
        </p:nvSpPr>
        <p:spPr>
          <a:xfrm>
            <a:off x="457200" y="306552"/>
            <a:ext cx="10833476" cy="5542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Titolo presentazione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401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33436-70D8-3CF5-D166-4A5A09348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A3A3777A-BF62-BCD2-605C-B1C428949B7A}"/>
              </a:ext>
            </a:extLst>
          </p:cNvPr>
          <p:cNvSpPr txBox="1"/>
          <p:nvPr/>
        </p:nvSpPr>
        <p:spPr>
          <a:xfrm>
            <a:off x="564275" y="307011"/>
            <a:ext cx="2075094" cy="1484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200" b="1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49" name="Immagine 1">
            <a:extLst>
              <a:ext uri="{FF2B5EF4-FFF2-40B4-BE49-F238E27FC236}">
                <a16:creationId xmlns:a16="http://schemas.microsoft.com/office/drawing/2014/main" id="{8E75FE25-8471-6B8E-83A5-4884CB326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1" r="1785"/>
          <a:stretch>
            <a:fillRect/>
          </a:stretch>
        </p:blipFill>
        <p:spPr bwMode="auto">
          <a:xfrm>
            <a:off x="5171239" y="392618"/>
            <a:ext cx="1493838" cy="57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Immagine 3" descr="Marco:LAVORI IN CORSO:Consip:PPT:17_11_06:mef 3 righe.jpg">
            <a:extLst>
              <a:ext uri="{FF2B5EF4-FFF2-40B4-BE49-F238E27FC236}">
                <a16:creationId xmlns:a16="http://schemas.microsoft.com/office/drawing/2014/main" id="{6C7B5966-AE40-7B0B-E687-FFB14C949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4050" y="412461"/>
            <a:ext cx="1463675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magine 1451216146" descr="flag_yellow_low">
            <a:extLst>
              <a:ext uri="{FF2B5EF4-FFF2-40B4-BE49-F238E27FC236}">
                <a16:creationId xmlns:a16="http://schemas.microsoft.com/office/drawing/2014/main" id="{4CD0CF47-768D-7853-D189-A5EF0B0BC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32" y="402810"/>
            <a:ext cx="777875" cy="52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5">
            <a:extLst>
              <a:ext uri="{FF2B5EF4-FFF2-40B4-BE49-F238E27FC236}">
                <a16:creationId xmlns:a16="http://schemas.microsoft.com/office/drawing/2014/main" id="{E62598F7-B1FF-4726-BC54-E5B6AA029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7857" y="177073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" name="Titolo 4">
            <a:extLst>
              <a:ext uri="{FF2B5EF4-FFF2-40B4-BE49-F238E27FC236}">
                <a16:creationId xmlns:a16="http://schemas.microsoft.com/office/drawing/2014/main" id="{FC80F85B-CEA8-06EA-4061-AF5D4C9F46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66507" y="1095956"/>
            <a:ext cx="8704764" cy="4836947"/>
          </a:xfrm>
        </p:spPr>
        <p:txBody>
          <a:bodyPr>
            <a:noAutofit/>
          </a:bodyPr>
          <a:lstStyle/>
          <a:p>
            <a:pPr algn="ctr"/>
            <a:b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200" b="1" dirty="0">
                <a:solidFill>
                  <a:srgbClr val="297A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 ORGANIZZATIVO INTERNO</a:t>
            </a:r>
            <a:br>
              <a:rPr lang="it-IT" sz="3200" b="1" dirty="0">
                <a:solidFill>
                  <a:srgbClr val="297A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200" b="1" dirty="0">
                <a:solidFill>
                  <a:srgbClr val="297A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CONFLITTO DI INTERESSI E UTILIZZO ESTENSIVO ARACHNE WEB E ALTRE BANCHE DATI</a:t>
            </a:r>
            <a:br>
              <a:rPr lang="en-US" sz="1200" dirty="0"/>
            </a:br>
            <a:br>
              <a:rPr lang="it-IT" sz="1800" dirty="0"/>
            </a:br>
            <a:br>
              <a:rPr lang="it-IT" sz="1800" b="0" dirty="0"/>
            </a:br>
            <a:r>
              <a:rPr lang="it-IT" sz="1800" b="1" dirty="0">
                <a:solidFill>
                  <a:srgbClr val="297A38"/>
                </a:solidFill>
              </a:rPr>
              <a:t>15 maggio 2025</a:t>
            </a:r>
            <a:br>
              <a:rPr lang="it-IT" sz="1800" b="1" dirty="0">
                <a:solidFill>
                  <a:srgbClr val="297A38"/>
                </a:solidFill>
              </a:rPr>
            </a:br>
            <a:endParaRPr lang="it-IT" sz="1800" b="1" dirty="0">
              <a:solidFill>
                <a:srgbClr val="297A38"/>
              </a:solidFill>
            </a:endParaRP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E5394B3B-1AFB-11BA-99C1-7EAC53757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1</a:t>
            </a:fld>
            <a:endParaRPr lang="it-IT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4AD05235-32C4-7133-734F-C581C18D5E9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</p:spTree>
    <p:extLst>
      <p:ext uri="{BB962C8B-B14F-4D97-AF65-F5344CB8AC3E}">
        <p14:creationId xmlns:p14="http://schemas.microsoft.com/office/powerpoint/2010/main" val="402531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7CA5D-6B0C-E699-EE95-90A2275DA7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F1671CF-2DB4-8577-E670-1884EBB35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04219C7-87AF-8AE5-A78E-AA48B591C116}"/>
              </a:ext>
            </a:extLst>
          </p:cNvPr>
          <p:cNvSpPr txBox="1"/>
          <p:nvPr/>
        </p:nvSpPr>
        <p:spPr>
          <a:xfrm>
            <a:off x="3903247" y="3482191"/>
            <a:ext cx="3958391" cy="7947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it-IT" sz="36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UNICO PROCESSO</a:t>
            </a:r>
          </a:p>
          <a:p>
            <a:pPr algn="ctr">
              <a:spcAft>
                <a:spcPts val="600"/>
              </a:spcAft>
            </a:pPr>
            <a:endParaRPr lang="it-IT" sz="4800" b="1" noProof="0" dirty="0">
              <a:latin typeface="Aptos corpo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3746C3D-03BB-0D8B-C6D5-BC4B5224B4B0}"/>
              </a:ext>
            </a:extLst>
          </p:cNvPr>
          <p:cNvSpPr txBox="1"/>
          <p:nvPr/>
        </p:nvSpPr>
        <p:spPr>
          <a:xfrm>
            <a:off x="1008147" y="2232004"/>
            <a:ext cx="378042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Controllo del conflitto di </a:t>
            </a:r>
          </a:p>
          <a:p>
            <a:pPr algn="r"/>
            <a:r>
              <a:rPr lang="it-IT" sz="28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interessi </a:t>
            </a:r>
            <a:endParaRPr lang="it-IT" sz="2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1A2E760-0C30-19F2-FEE7-BE00A1B22819}"/>
              </a:ext>
            </a:extLst>
          </p:cNvPr>
          <p:cNvSpPr txBox="1"/>
          <p:nvPr/>
        </p:nvSpPr>
        <p:spPr>
          <a:xfrm>
            <a:off x="7350799" y="4710659"/>
            <a:ext cx="37784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297A38"/>
                </a:solidFill>
                <a:latin typeface="Aptos corpo"/>
                <a:cs typeface="Times New Roman" panose="02020603050405020304" pitchFamily="18" charset="0"/>
              </a:rPr>
              <a:t>Prevenzione delle frodi</a:t>
            </a:r>
            <a:endParaRPr lang="it-IT" sz="2800" dirty="0"/>
          </a:p>
        </p:txBody>
      </p:sp>
      <p:sp>
        <p:nvSpPr>
          <p:cNvPr id="13" name="Figura a mano libera: forma 12">
            <a:extLst>
              <a:ext uri="{FF2B5EF4-FFF2-40B4-BE49-F238E27FC236}">
                <a16:creationId xmlns:a16="http://schemas.microsoft.com/office/drawing/2014/main" id="{CA09EC20-9825-637A-FAE5-B62D0BE62A01}"/>
              </a:ext>
            </a:extLst>
          </p:cNvPr>
          <p:cNvSpPr/>
          <p:nvPr/>
        </p:nvSpPr>
        <p:spPr>
          <a:xfrm>
            <a:off x="4788570" y="2338386"/>
            <a:ext cx="1364582" cy="1037423"/>
          </a:xfrm>
          <a:custGeom>
            <a:avLst/>
            <a:gdLst>
              <a:gd name="connsiteX0" fmla="*/ 1006890 w 1195635"/>
              <a:gd name="connsiteY0" fmla="*/ 903571 h 1037423"/>
              <a:gd name="connsiteX1" fmla="*/ 1006890 w 1195635"/>
              <a:gd name="connsiteY1" fmla="*/ 200844 h 1037423"/>
              <a:gd name="connsiteX2" fmla="*/ 495390 w 1195635"/>
              <a:gd name="connsiteY2" fmla="*/ 200844 h 1037423"/>
              <a:gd name="connsiteX3" fmla="*/ 188805 w 1195635"/>
              <a:gd name="connsiteY3" fmla="*/ 8565 h 1037423"/>
              <a:gd name="connsiteX4" fmla="*/ 8053 w 1195635"/>
              <a:gd name="connsiteY4" fmla="*/ 334697 h 1037423"/>
              <a:gd name="connsiteX5" fmla="*/ 314635 w 1195635"/>
              <a:gd name="connsiteY5" fmla="*/ 526976 h 1037423"/>
              <a:gd name="connsiteX6" fmla="*/ 495390 w 1195635"/>
              <a:gd name="connsiteY6" fmla="*/ 334697 h 1037423"/>
              <a:gd name="connsiteX7" fmla="*/ 881060 w 1195635"/>
              <a:gd name="connsiteY7" fmla="*/ 334697 h 1037423"/>
              <a:gd name="connsiteX8" fmla="*/ 881060 w 1195635"/>
              <a:gd name="connsiteY8" fmla="*/ 903571 h 1037423"/>
              <a:gd name="connsiteX9" fmla="*/ 692314 w 1195635"/>
              <a:gd name="connsiteY9" fmla="*/ 903571 h 1037423"/>
              <a:gd name="connsiteX10" fmla="*/ 692314 w 1195635"/>
              <a:gd name="connsiteY10" fmla="*/ 1037423 h 1037423"/>
              <a:gd name="connsiteX11" fmla="*/ 1195635 w 1195635"/>
              <a:gd name="connsiteY11" fmla="*/ 1037423 h 1037423"/>
              <a:gd name="connsiteX12" fmla="*/ 1195635 w 1195635"/>
              <a:gd name="connsiteY12" fmla="*/ 903571 h 1037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95635" h="1037423">
                <a:moveTo>
                  <a:pt x="1006890" y="903571"/>
                </a:moveTo>
                <a:lnTo>
                  <a:pt x="1006890" y="200844"/>
                </a:lnTo>
                <a:lnTo>
                  <a:pt x="495390" y="200844"/>
                </a:lnTo>
                <a:cubicBezTo>
                  <a:pt x="460642" y="57689"/>
                  <a:pt x="323380" y="-28395"/>
                  <a:pt x="188805" y="8565"/>
                </a:cubicBezTo>
                <a:cubicBezTo>
                  <a:pt x="54232" y="45528"/>
                  <a:pt x="-26696" y="191541"/>
                  <a:pt x="8053" y="334697"/>
                </a:cubicBezTo>
                <a:cubicBezTo>
                  <a:pt x="42797" y="477852"/>
                  <a:pt x="180062" y="563936"/>
                  <a:pt x="314635" y="526976"/>
                </a:cubicBezTo>
                <a:cubicBezTo>
                  <a:pt x="403279" y="502628"/>
                  <a:pt x="472501" y="428993"/>
                  <a:pt x="495390" y="334697"/>
                </a:cubicBezTo>
                <a:lnTo>
                  <a:pt x="881060" y="334697"/>
                </a:lnTo>
                <a:lnTo>
                  <a:pt x="881060" y="903571"/>
                </a:lnTo>
                <a:lnTo>
                  <a:pt x="692314" y="903571"/>
                </a:lnTo>
                <a:lnTo>
                  <a:pt x="692314" y="1037423"/>
                </a:lnTo>
                <a:lnTo>
                  <a:pt x="1195635" y="1037423"/>
                </a:lnTo>
                <a:lnTo>
                  <a:pt x="1195635" y="90357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31452" cap="flat">
            <a:noFill/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14" name="Figura a mano libera: forma 13">
            <a:extLst>
              <a:ext uri="{FF2B5EF4-FFF2-40B4-BE49-F238E27FC236}">
                <a16:creationId xmlns:a16="http://schemas.microsoft.com/office/drawing/2014/main" id="{C4F3D7A0-7BC0-4705-215D-78478EE4F984}"/>
              </a:ext>
            </a:extLst>
          </p:cNvPr>
          <p:cNvSpPr/>
          <p:nvPr/>
        </p:nvSpPr>
        <p:spPr>
          <a:xfrm>
            <a:off x="5882442" y="4196456"/>
            <a:ext cx="1364582" cy="1037423"/>
          </a:xfrm>
          <a:custGeom>
            <a:avLst/>
            <a:gdLst>
              <a:gd name="connsiteX0" fmla="*/ 943727 w 1195635"/>
              <a:gd name="connsiteY0" fmla="*/ 501948 h 1037423"/>
              <a:gd name="connsiteX1" fmla="*/ 700245 w 1195635"/>
              <a:gd name="connsiteY1" fmla="*/ 702727 h 1037423"/>
              <a:gd name="connsiteX2" fmla="*/ 314576 w 1195635"/>
              <a:gd name="connsiteY2" fmla="*/ 702727 h 1037423"/>
              <a:gd name="connsiteX3" fmla="*/ 314576 w 1195635"/>
              <a:gd name="connsiteY3" fmla="*/ 133853 h 1037423"/>
              <a:gd name="connsiteX4" fmla="*/ 503321 w 1195635"/>
              <a:gd name="connsiteY4" fmla="*/ 133853 h 1037423"/>
              <a:gd name="connsiteX5" fmla="*/ 503321 w 1195635"/>
              <a:gd name="connsiteY5" fmla="*/ 0 h 1037423"/>
              <a:gd name="connsiteX6" fmla="*/ 0 w 1195635"/>
              <a:gd name="connsiteY6" fmla="*/ 0 h 1037423"/>
              <a:gd name="connsiteX7" fmla="*/ 0 w 1195635"/>
              <a:gd name="connsiteY7" fmla="*/ 133853 h 1037423"/>
              <a:gd name="connsiteX8" fmla="*/ 188745 w 1195635"/>
              <a:gd name="connsiteY8" fmla="*/ 133853 h 1037423"/>
              <a:gd name="connsiteX9" fmla="*/ 188745 w 1195635"/>
              <a:gd name="connsiteY9" fmla="*/ 836579 h 1037423"/>
              <a:gd name="connsiteX10" fmla="*/ 700245 w 1195635"/>
              <a:gd name="connsiteY10" fmla="*/ 836579 h 1037423"/>
              <a:gd name="connsiteX11" fmla="*/ 1006831 w 1195635"/>
              <a:gd name="connsiteY11" fmla="*/ 1028859 h 1037423"/>
              <a:gd name="connsiteX12" fmla="*/ 1187583 w 1195635"/>
              <a:gd name="connsiteY12" fmla="*/ 702727 h 1037423"/>
              <a:gd name="connsiteX13" fmla="*/ 943727 w 1195635"/>
              <a:gd name="connsiteY13" fmla="*/ 501948 h 1037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95635" h="1037423">
                <a:moveTo>
                  <a:pt x="943727" y="501948"/>
                </a:moveTo>
                <a:cubicBezTo>
                  <a:pt x="829039" y="502038"/>
                  <a:pt x="728916" y="584602"/>
                  <a:pt x="700245" y="702727"/>
                </a:cubicBezTo>
                <a:lnTo>
                  <a:pt x="314576" y="702727"/>
                </a:lnTo>
                <a:lnTo>
                  <a:pt x="314576" y="133853"/>
                </a:lnTo>
                <a:lnTo>
                  <a:pt x="503321" y="133853"/>
                </a:lnTo>
                <a:lnTo>
                  <a:pt x="503321" y="0"/>
                </a:lnTo>
                <a:lnTo>
                  <a:pt x="0" y="0"/>
                </a:lnTo>
                <a:lnTo>
                  <a:pt x="0" y="133853"/>
                </a:lnTo>
                <a:lnTo>
                  <a:pt x="188745" y="133853"/>
                </a:lnTo>
                <a:lnTo>
                  <a:pt x="188745" y="836579"/>
                </a:lnTo>
                <a:lnTo>
                  <a:pt x="700245" y="836579"/>
                </a:lnTo>
                <a:cubicBezTo>
                  <a:pt x="734993" y="979735"/>
                  <a:pt x="872255" y="1065819"/>
                  <a:pt x="1006831" y="1028859"/>
                </a:cubicBezTo>
                <a:cubicBezTo>
                  <a:pt x="1141403" y="991895"/>
                  <a:pt x="1222331" y="845882"/>
                  <a:pt x="1187583" y="702727"/>
                </a:cubicBezTo>
                <a:cubicBezTo>
                  <a:pt x="1158878" y="584458"/>
                  <a:pt x="1058553" y="501857"/>
                  <a:pt x="943727" y="50194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31452" cap="flat">
            <a:noFill/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  <p:sp>
        <p:nvSpPr>
          <p:cNvPr id="15" name="Rettangolo con angoli arrotondati 6">
            <a:extLst>
              <a:ext uri="{FF2B5EF4-FFF2-40B4-BE49-F238E27FC236}">
                <a16:creationId xmlns:a16="http://schemas.microsoft.com/office/drawing/2014/main" id="{F48D27AA-B7DB-6D66-8534-6BE514128090}"/>
              </a:ext>
            </a:extLst>
          </p:cNvPr>
          <p:cNvSpPr/>
          <p:nvPr/>
        </p:nvSpPr>
        <p:spPr>
          <a:xfrm>
            <a:off x="1515886" y="848651"/>
            <a:ext cx="8624826" cy="497108"/>
          </a:xfrm>
          <a:prstGeom prst="roundRect">
            <a:avLst/>
          </a:prstGeom>
          <a:solidFill>
            <a:srgbClr val="297A38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it-IT" sz="3200" b="1" dirty="0">
                <a:solidFill>
                  <a:schemeClr val="bg1"/>
                </a:solidFill>
                <a:latin typeface="Aptos corpo"/>
                <a:cs typeface="Times New Roman" panose="02020603050405020304" pitchFamily="18" charset="0"/>
              </a:rPr>
              <a:t>APPROCCIO INTEGRATO</a:t>
            </a:r>
          </a:p>
        </p:txBody>
      </p:sp>
    </p:spTree>
    <p:extLst>
      <p:ext uri="{BB962C8B-B14F-4D97-AF65-F5344CB8AC3E}">
        <p14:creationId xmlns:p14="http://schemas.microsoft.com/office/powerpoint/2010/main" val="1721810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8FB0B-BCD3-D4D2-9D37-B601EA717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F84DFEE-187F-E40F-C71C-5694333A7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15" name="Rettangolo con angoli arrotondati 6">
            <a:extLst>
              <a:ext uri="{FF2B5EF4-FFF2-40B4-BE49-F238E27FC236}">
                <a16:creationId xmlns:a16="http://schemas.microsoft.com/office/drawing/2014/main" id="{184A18BA-5EFD-339B-8465-7209E2D2F903}"/>
              </a:ext>
            </a:extLst>
          </p:cNvPr>
          <p:cNvSpPr/>
          <p:nvPr/>
        </p:nvSpPr>
        <p:spPr>
          <a:xfrm>
            <a:off x="1515886" y="848651"/>
            <a:ext cx="8624826" cy="497108"/>
          </a:xfrm>
          <a:prstGeom prst="roundRect">
            <a:avLst/>
          </a:prstGeom>
          <a:solidFill>
            <a:srgbClr val="297A38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it-IT" sz="3200" b="1" dirty="0">
                <a:solidFill>
                  <a:schemeClr val="bg1"/>
                </a:solidFill>
                <a:latin typeface="Aptos corpo"/>
                <a:cs typeface="Times New Roman" panose="02020603050405020304" pitchFamily="18" charset="0"/>
              </a:rPr>
              <a:t>OBIETTIVI</a:t>
            </a:r>
          </a:p>
        </p:txBody>
      </p:sp>
      <p:graphicFrame>
        <p:nvGraphicFramePr>
          <p:cNvPr id="35" name="Diagramma 34">
            <a:extLst>
              <a:ext uri="{FF2B5EF4-FFF2-40B4-BE49-F238E27FC236}">
                <a16:creationId xmlns:a16="http://schemas.microsoft.com/office/drawing/2014/main" id="{6751B466-4335-665C-1CDB-192D863D5F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6245973"/>
              </p:ext>
            </p:extLst>
          </p:nvPr>
        </p:nvGraphicFramePr>
        <p:xfrm>
          <a:off x="1105063" y="1591367"/>
          <a:ext cx="9981874" cy="4783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8455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41C23-E493-C8A7-4CFA-A9C8BAC1C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D504F70-213B-624B-E54E-17980D386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15" name="Rettangolo con angoli arrotondati 6">
            <a:extLst>
              <a:ext uri="{FF2B5EF4-FFF2-40B4-BE49-F238E27FC236}">
                <a16:creationId xmlns:a16="http://schemas.microsoft.com/office/drawing/2014/main" id="{D12DA73E-44B5-C9BD-B0DA-CD618401133A}"/>
              </a:ext>
            </a:extLst>
          </p:cNvPr>
          <p:cNvSpPr/>
          <p:nvPr/>
        </p:nvSpPr>
        <p:spPr>
          <a:xfrm>
            <a:off x="1515886" y="848651"/>
            <a:ext cx="8624826" cy="497108"/>
          </a:xfrm>
          <a:prstGeom prst="roundRect">
            <a:avLst/>
          </a:prstGeom>
          <a:solidFill>
            <a:srgbClr val="297A38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it-IT" sz="3200" b="1" dirty="0">
                <a:solidFill>
                  <a:schemeClr val="bg1"/>
                </a:solidFill>
                <a:latin typeface="Aptos corpo"/>
                <a:cs typeface="Times New Roman" panose="02020603050405020304" pitchFamily="18" charset="0"/>
              </a:rPr>
              <a:t>VERIFICA DEL CONFLITTO DI INTERESSI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22A7A0B-B3CC-BAC1-BD43-A7948398DF63}"/>
              </a:ext>
            </a:extLst>
          </p:cNvPr>
          <p:cNvSpPr txBox="1"/>
          <p:nvPr/>
        </p:nvSpPr>
        <p:spPr>
          <a:xfrm>
            <a:off x="2051287" y="1841375"/>
            <a:ext cx="3202906" cy="2062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chemeClr val="accent6">
                    <a:lumMod val="75000"/>
                  </a:schemeClr>
                </a:solidFill>
                <a:latin typeface="Aptos corpo"/>
                <a:cs typeface="Times New Roman" panose="02020603050405020304" pitchFamily="18" charset="0"/>
              </a:rPr>
              <a:t>A1 - Controllo sul personale dell’Autorità di Audit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6351CF0-FC7F-1E59-9C9F-CF25997A2456}"/>
              </a:ext>
            </a:extLst>
          </p:cNvPr>
          <p:cNvSpPr txBox="1"/>
          <p:nvPr/>
        </p:nvSpPr>
        <p:spPr>
          <a:xfrm>
            <a:off x="2486277" y="4182527"/>
            <a:ext cx="63930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chemeClr val="accent6">
                    <a:lumMod val="50000"/>
                  </a:schemeClr>
                </a:solidFill>
                <a:latin typeface="Aptos corpo"/>
                <a:cs typeface="Times New Roman" panose="02020603050405020304" pitchFamily="18" charset="0"/>
              </a:rPr>
              <a:t>GARANTIRE</a:t>
            </a:r>
          </a:p>
          <a:p>
            <a:pPr algn="ctr"/>
            <a:r>
              <a:rPr lang="it-IT" sz="3200" b="1" dirty="0">
                <a:solidFill>
                  <a:schemeClr val="accent6">
                    <a:lumMod val="50000"/>
                  </a:schemeClr>
                </a:solidFill>
                <a:latin typeface="Aptos corpo"/>
                <a:cs typeface="Times New Roman" panose="02020603050405020304" pitchFamily="18" charset="0"/>
              </a:rPr>
              <a:t>INDIPENDENZA OBIETTIVITA’ E QUALITA’ DELLE ATTIVITA’ DI AUDIT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8FE6BE6-1912-28AE-BEA8-67D9A159F463}"/>
              </a:ext>
            </a:extLst>
          </p:cNvPr>
          <p:cNvSpPr txBox="1"/>
          <p:nvPr/>
        </p:nvSpPr>
        <p:spPr>
          <a:xfrm>
            <a:off x="6208294" y="1839351"/>
            <a:ext cx="3330840" cy="2062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chemeClr val="accent6">
                    <a:lumMod val="75000"/>
                  </a:schemeClr>
                </a:solidFill>
                <a:latin typeface="Aptos corpo"/>
                <a:cs typeface="Times New Roman" panose="02020603050405020304" pitchFamily="18" charset="0"/>
              </a:rPr>
              <a:t>A2 - Controllo sui soggetti esterni coinvolti nei progetti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644D28F4-13FD-EE34-4EF2-1DF838F11679}"/>
              </a:ext>
            </a:extLst>
          </p:cNvPr>
          <p:cNvSpPr/>
          <p:nvPr/>
        </p:nvSpPr>
        <p:spPr>
          <a:xfrm rot="2243078">
            <a:off x="8412042" y="872086"/>
            <a:ext cx="2854927" cy="398834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chemeClr val="tx1"/>
                </a:solidFill>
              </a:rPr>
              <a:t>LAVORI IN CORSO</a:t>
            </a:r>
          </a:p>
        </p:txBody>
      </p:sp>
    </p:spTree>
    <p:extLst>
      <p:ext uri="{BB962C8B-B14F-4D97-AF65-F5344CB8AC3E}">
        <p14:creationId xmlns:p14="http://schemas.microsoft.com/office/powerpoint/2010/main" val="3429330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6A06C-FA3F-6DA5-62E0-B625BCC584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7522D68-CBB8-EA77-BCB0-CA760B5CF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5" name="Rettangolo con angoli arrotondati 6">
            <a:extLst>
              <a:ext uri="{FF2B5EF4-FFF2-40B4-BE49-F238E27FC236}">
                <a16:creationId xmlns:a16="http://schemas.microsoft.com/office/drawing/2014/main" id="{8964100F-D4E1-108A-FF10-B68389E0081C}"/>
              </a:ext>
            </a:extLst>
          </p:cNvPr>
          <p:cNvSpPr/>
          <p:nvPr/>
        </p:nvSpPr>
        <p:spPr>
          <a:xfrm>
            <a:off x="1479883" y="722507"/>
            <a:ext cx="8241631" cy="835771"/>
          </a:xfrm>
          <a:prstGeom prst="roundRect">
            <a:avLst/>
          </a:prstGeom>
          <a:solidFill>
            <a:srgbClr val="297A38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it-IT" sz="2800" b="1" dirty="0">
                <a:solidFill>
                  <a:schemeClr val="bg1"/>
                </a:solidFill>
                <a:latin typeface="Aptos corpo"/>
                <a:cs typeface="Times New Roman" panose="02020603050405020304" pitchFamily="18" charset="0"/>
              </a:rPr>
              <a:t>ANALISI PRELIMINARE ANTIFRODE CON ARACHNE E ALTRE BANCHE DATI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68E937-5635-26DD-10B5-DA35B5519A38}"/>
              </a:ext>
            </a:extLst>
          </p:cNvPr>
          <p:cNvSpPr txBox="1"/>
          <p:nvPr/>
        </p:nvSpPr>
        <p:spPr>
          <a:xfrm>
            <a:off x="703933" y="3297927"/>
            <a:ext cx="465684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chemeClr val="accent6">
                    <a:lumMod val="75000"/>
                  </a:schemeClr>
                </a:solidFill>
                <a:latin typeface="Aptos corpo"/>
                <a:cs typeface="Times New Roman" panose="02020603050405020304" pitchFamily="18" charset="0"/>
              </a:rPr>
              <a:t>ARACHNE WEB    PIAF     RNA</a:t>
            </a:r>
          </a:p>
          <a:p>
            <a:pPr algn="ctr"/>
            <a:r>
              <a:rPr lang="it-IT" sz="2400" b="1" dirty="0">
                <a:solidFill>
                  <a:schemeClr val="accent6">
                    <a:lumMod val="75000"/>
                  </a:schemeClr>
                </a:solidFill>
                <a:latin typeface="Aptos corpo"/>
                <a:cs typeface="Times New Roman" panose="02020603050405020304" pitchFamily="18" charset="0"/>
              </a:rPr>
              <a:t>KOHESIO    OPENCUP    VIES</a:t>
            </a:r>
          </a:p>
          <a:p>
            <a:pPr algn="ctr"/>
            <a:r>
              <a:rPr lang="it-IT" sz="2400" b="1" dirty="0" err="1">
                <a:solidFill>
                  <a:schemeClr val="accent6">
                    <a:lumMod val="75000"/>
                  </a:schemeClr>
                </a:solidFill>
                <a:latin typeface="Aptos corpo"/>
                <a:cs typeface="Times New Roman" panose="02020603050405020304" pitchFamily="18" charset="0"/>
              </a:rPr>
              <a:t>PERla</a:t>
            </a:r>
            <a:r>
              <a:rPr lang="it-IT" sz="2400" b="1" dirty="0">
                <a:solidFill>
                  <a:schemeClr val="accent6">
                    <a:lumMod val="75000"/>
                  </a:schemeClr>
                </a:solidFill>
                <a:latin typeface="Aptos corpo"/>
                <a:cs typeface="Times New Roman" panose="02020603050405020304" pitchFamily="18" charset="0"/>
              </a:rPr>
              <a:t> PA</a:t>
            </a:r>
            <a:endParaRPr lang="it-IT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82DD5E1-EF29-A851-2951-252B4955EF9C}"/>
              </a:ext>
            </a:extLst>
          </p:cNvPr>
          <p:cNvSpPr txBox="1"/>
          <p:nvPr/>
        </p:nvSpPr>
        <p:spPr>
          <a:xfrm>
            <a:off x="613609" y="2078733"/>
            <a:ext cx="375100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chemeClr val="accent6">
                    <a:lumMod val="50000"/>
                  </a:schemeClr>
                </a:solidFill>
                <a:latin typeface="Aptos corpo"/>
                <a:cs typeface="Times New Roman" panose="02020603050405020304" pitchFamily="18" charset="0"/>
              </a:rPr>
              <a:t>RACCOLTA E ANALISI DI INFORMAZIONI SU BENEFICIARI E PROGETTI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90056BB-B3B2-E8DC-18CD-93450FC70881}"/>
              </a:ext>
            </a:extLst>
          </p:cNvPr>
          <p:cNvSpPr txBox="1"/>
          <p:nvPr/>
        </p:nvSpPr>
        <p:spPr>
          <a:xfrm>
            <a:off x="558994" y="4768904"/>
            <a:ext cx="444991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chemeClr val="accent6">
                    <a:lumMod val="50000"/>
                  </a:schemeClr>
                </a:solidFill>
                <a:latin typeface="Aptos corpo"/>
                <a:cs typeface="Times New Roman" panose="02020603050405020304" pitchFamily="18" charset="0"/>
              </a:rPr>
              <a:t>PER FOCALIZZARE L’ATTENZIONE SUGLI AMBITI A MAGGIOR RISCHIO E GUIDARE IN MODO PIU’ EFFICACE L’AUDIT DI SECONDO LIVELLO</a:t>
            </a: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F8A8969E-E611-81BD-D1C6-959739E0E09E}"/>
              </a:ext>
            </a:extLst>
          </p:cNvPr>
          <p:cNvSpPr/>
          <p:nvPr/>
        </p:nvSpPr>
        <p:spPr>
          <a:xfrm rot="2342774">
            <a:off x="8832334" y="780163"/>
            <a:ext cx="2344371" cy="398834"/>
          </a:xfrm>
          <a:prstGeom prst="rect">
            <a:avLst/>
          </a:prstGeom>
          <a:solidFill>
            <a:srgbClr val="F0FAE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>
                <a:solidFill>
                  <a:schemeClr val="tx1"/>
                </a:solidFill>
              </a:rPr>
              <a:t>LAVORI IN CORSO</a:t>
            </a: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B51B0BDE-C1C1-CA86-CEA8-8DF226F549FC}"/>
              </a:ext>
            </a:extLst>
          </p:cNvPr>
          <p:cNvSpPr/>
          <p:nvPr/>
        </p:nvSpPr>
        <p:spPr>
          <a:xfrm>
            <a:off x="5393768" y="2318433"/>
            <a:ext cx="1093510" cy="3308808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29F6791-D938-AB11-B1D7-DABD9671BD89}"/>
              </a:ext>
            </a:extLst>
          </p:cNvPr>
          <p:cNvSpPr txBox="1"/>
          <p:nvPr/>
        </p:nvSpPr>
        <p:spPr>
          <a:xfrm>
            <a:off x="6627399" y="2106470"/>
            <a:ext cx="506183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2400" b="1">
                <a:solidFill>
                  <a:schemeClr val="accent6">
                    <a:lumMod val="75000"/>
                  </a:schemeClr>
                </a:solidFill>
                <a:latin typeface="Aptos corpo"/>
                <a:cs typeface="Times New Roman" panose="02020603050405020304" pitchFamily="18" charset="0"/>
              </a:defRPr>
            </a:lvl1pPr>
          </a:lstStyle>
          <a:p>
            <a:r>
              <a:rPr lang="it-IT" dirty="0"/>
              <a:t>REPORT ANALISI PRELIMINARE ARACHNE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D0DFB4B-EC77-C0B1-DD2F-F5A18822AB85}"/>
              </a:ext>
            </a:extLst>
          </p:cNvPr>
          <p:cNvSpPr txBox="1"/>
          <p:nvPr/>
        </p:nvSpPr>
        <p:spPr>
          <a:xfrm>
            <a:off x="7103283" y="3086596"/>
            <a:ext cx="4680222" cy="2538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sz="2000" b="1" dirty="0">
                <a:solidFill>
                  <a:schemeClr val="accent6">
                    <a:lumMod val="50000"/>
                  </a:schemeClr>
                </a:solidFill>
                <a:latin typeface="Aptos corpo"/>
                <a:cs typeface="Times New Roman" panose="02020603050405020304" pitchFamily="18" charset="0"/>
              </a:rPr>
              <a:t>RISULTATI DEI CONTROLLI SUI CONFLITTI DI INTERESSE ESTERNI (punto A2);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it-IT" sz="2000" b="1" dirty="0">
                <a:solidFill>
                  <a:schemeClr val="accent6">
                    <a:lumMod val="50000"/>
                  </a:schemeClr>
                </a:solidFill>
                <a:latin typeface="Aptos corpo"/>
                <a:cs typeface="Times New Roman" panose="02020603050405020304" pitchFamily="18" charset="0"/>
              </a:rPr>
              <a:t>SEGNALI DI ALLARME -"RED FLAGS"- PER RISCHI DI FRODE O IRREGOLARITA’;</a:t>
            </a:r>
          </a:p>
          <a:p>
            <a:r>
              <a:rPr lang="it-IT" sz="2000" b="1" dirty="0">
                <a:solidFill>
                  <a:schemeClr val="accent6">
                    <a:lumMod val="50000"/>
                  </a:schemeClr>
                </a:solidFill>
                <a:latin typeface="Aptos corpo"/>
                <a:cs typeface="Times New Roman" panose="02020603050405020304" pitchFamily="18" charset="0"/>
              </a:rPr>
              <a:t>EVENTUALI ANOMALIE FINANZIARIE, DOPPI FINANZIAMENTI O INCONGRUENZE NEI COSTI DEL PERSONALE</a:t>
            </a:r>
          </a:p>
        </p:txBody>
      </p:sp>
      <p:pic>
        <p:nvPicPr>
          <p:cNvPr id="14" name="Elemento grafico 13" descr="Tiro a segno con riempimento a tinta unita">
            <a:extLst>
              <a:ext uri="{FF2B5EF4-FFF2-40B4-BE49-F238E27FC236}">
                <a16:creationId xmlns:a16="http://schemas.microsoft.com/office/drawing/2014/main" id="{561FC2D2-FC5C-F828-5148-8E930CD8E2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7399" y="3094396"/>
            <a:ext cx="457430" cy="457430"/>
          </a:xfrm>
          <a:prstGeom prst="rect">
            <a:avLst/>
          </a:prstGeom>
        </p:spPr>
      </p:pic>
      <p:pic>
        <p:nvPicPr>
          <p:cNvPr id="16" name="Elemento grafico 15" descr="Tiro a segno con riempimento a tinta unita">
            <a:extLst>
              <a:ext uri="{FF2B5EF4-FFF2-40B4-BE49-F238E27FC236}">
                <a16:creationId xmlns:a16="http://schemas.microsoft.com/office/drawing/2014/main" id="{C81156D9-316B-E67D-9D26-78D4F711D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5853" y="3861592"/>
            <a:ext cx="457430" cy="457430"/>
          </a:xfrm>
          <a:prstGeom prst="rect">
            <a:avLst/>
          </a:prstGeom>
        </p:spPr>
      </p:pic>
      <p:pic>
        <p:nvPicPr>
          <p:cNvPr id="17" name="Elemento grafico 16" descr="Tiro a segno con riempimento a tinta unita">
            <a:extLst>
              <a:ext uri="{FF2B5EF4-FFF2-40B4-BE49-F238E27FC236}">
                <a16:creationId xmlns:a16="http://schemas.microsoft.com/office/drawing/2014/main" id="{9649971E-8318-092D-255C-1720B1A251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3070" y="4628788"/>
            <a:ext cx="457430" cy="45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92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03D40-04BF-9E83-2654-93B50AEB8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4F975EE-7EF1-2A3A-0E39-EF3E1A554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06E8-D4FD-460B-BC8A-C46D65A93A27}" type="slidenum">
              <a:rPr lang="it-IT" smtClean="0"/>
              <a:t>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3D9571-45BF-3F0B-1BA3-38DA63206AE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7731368" y="6471139"/>
            <a:ext cx="4114800" cy="365125"/>
          </a:xfrm>
        </p:spPr>
        <p:txBody>
          <a:bodyPr/>
          <a:lstStyle/>
          <a:p>
            <a:r>
              <a:rPr lang="it-IT"/>
              <a:t>‹N›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60235770-BD89-4DA6-7350-40CB1E177955}"/>
              </a:ext>
            </a:extLst>
          </p:cNvPr>
          <p:cNvSpPr/>
          <p:nvPr/>
        </p:nvSpPr>
        <p:spPr>
          <a:xfrm>
            <a:off x="1802509" y="2909195"/>
            <a:ext cx="8383757" cy="852314"/>
          </a:xfrm>
          <a:prstGeom prst="roundRect">
            <a:avLst/>
          </a:prstGeom>
          <a:solidFill>
            <a:srgbClr val="297A38"/>
          </a:solidFill>
          <a:ln>
            <a:solidFill>
              <a:srgbClr val="297A3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Grazie per </a:t>
            </a:r>
            <a:r>
              <a:rPr lang="en-US" sz="2400" b="1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l’attenzione</a:t>
            </a:r>
            <a:endParaRPr lang="en-US" sz="24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589420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1889</TotalTime>
  <Words>222</Words>
  <Application>Microsoft Office PowerPoint</Application>
  <PresentationFormat>Widescreen</PresentationFormat>
  <Paragraphs>39</Paragraphs>
  <Slides>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Aptos</vt:lpstr>
      <vt:lpstr>Aptos corpo</vt:lpstr>
      <vt:lpstr>Aptos Display</vt:lpstr>
      <vt:lpstr>Arial</vt:lpstr>
      <vt:lpstr>Tema di Office</vt:lpstr>
      <vt:lpstr>  PROCESSO ORGANIZZATIVO INTERNO CONFLITTO DI INTERESSI E UTILIZZO ESTENSIVO ARACHNE WEB E ALTRE BANCHE DATI   15 maggio 2025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Simona Frustaci</dc:creator>
  <cp:lastModifiedBy>Simona Frustaci</cp:lastModifiedBy>
  <cp:revision>22</cp:revision>
  <cp:lastPrinted>2025-05-12T14:06:03Z</cp:lastPrinted>
  <dcterms:created xsi:type="dcterms:W3CDTF">2025-02-10T10:30:30Z</dcterms:created>
  <dcterms:modified xsi:type="dcterms:W3CDTF">2025-05-13T09:17:59Z</dcterms:modified>
</cp:coreProperties>
</file>